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sldIdLst>
    <p:sldId id="256" r:id="rId6"/>
    <p:sldId id="259" r:id="rId7"/>
    <p:sldId id="261" r:id="rId8"/>
    <p:sldId id="267" r:id="rId9"/>
    <p:sldId id="265" r:id="rId10"/>
    <p:sldId id="269" r:id="rId11"/>
    <p:sldId id="262" r:id="rId12"/>
    <p:sldId id="263" r:id="rId13"/>
    <p:sldId id="257" r:id="rId14"/>
    <p:sldId id="26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C14"/>
    <a:srgbClr val="A40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>
        <p:scale>
          <a:sx n="80" d="100"/>
          <a:sy n="80" d="100"/>
        </p:scale>
        <p:origin x="-528" y="-3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000250"/>
            <a:ext cx="1352550" cy="1657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000250"/>
            <a:ext cx="3905250" cy="1657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B04EF-324F-4A9A-9050-8A922EFDEE4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83839-8384-4145-A9FC-3842044CD31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AD339-DCD5-4AD8-80A1-8D7F129E25D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257301"/>
            <a:ext cx="2933700" cy="33373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257301"/>
            <a:ext cx="2933700" cy="33373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3AB88-7EE1-41F5-8B11-CE5275E1729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11451-82AA-4468-93E6-2F4957C661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4BD3-C326-4EB6-A018-E37F668B84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E2424-3155-47F7-810D-1AFD1E02908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86D1-03B2-4974-8711-ACB7DEFD91B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57348-D810-43DB-B405-796E1122ACD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582F1-51A2-4F61-B4AF-45F5209477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457201"/>
            <a:ext cx="1504950" cy="41374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457201"/>
            <a:ext cx="4362450" cy="41374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916CD-A31D-4B51-B360-1FFFEDA0DCF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B0A2-5861-4C19-B6BD-80EAED9D1EB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8E88D-B5CE-49F9-B2A2-2A0A96C42CA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7EA05-C65D-43E4-84B7-E34E1E0CCAEE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200151"/>
            <a:ext cx="31623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200151"/>
            <a:ext cx="31623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1BD0-0C34-4004-BAD4-D16F7F5C194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778FE-5DC9-4CFF-BEAF-6666AA12955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B8BC3-C67D-438E-9C22-F694CC38B20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243BC-056C-44F3-B26C-EF472B39F21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E1B62-6EA6-4FCF-9EDD-7AF2E51D3CB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12321-E313-420D-B1FE-7340680BCC1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2088-8A99-4284-8239-C56B3BC2501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400051"/>
            <a:ext cx="1619250" cy="41945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400051"/>
            <a:ext cx="4705350" cy="41945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C336F-2B19-4743-B1CE-AF6EBC4A792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E1254-6E78-45E4-87FD-CA20963E9F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0032A-FD01-4485-86F2-F53753B7C3F9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AA47-E702-4D5F-9A80-C59C5DA44D3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86A52-784E-4DBF-BACC-E9094D82BFD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E13A3-B067-4977-BF4E-FC2614E8F2C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9447-30EC-463F-9C63-549EA39AF316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3314700"/>
            <a:ext cx="2628900" cy="34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3314700"/>
            <a:ext cx="2628900" cy="34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5116E-4A10-4D82-923B-2046EF219A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6663B-9C96-4B9D-9A5D-8288B2CD0DB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1538-E4BA-4371-8DD6-109944A325A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6AF3F-ED62-4547-B735-D2AD60C0AA2F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42951"/>
            <a:ext cx="2114550" cy="38516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42951"/>
            <a:ext cx="6191250" cy="38516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105B7-0644-4928-B578-DC45CF1059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86050"/>
            <a:ext cx="9144000" cy="685800"/>
          </a:xfrm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314700"/>
            <a:ext cx="9144000" cy="51435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2FE1254-6E78-45E4-87FD-CA20963E9F8B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0032A-FD01-4485-86F2-F53753B7C3F9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25612837"/>
      </p:ext>
    </p:extLst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AA47-E702-4D5F-9A80-C59C5DA44D3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53628747"/>
      </p:ext>
    </p:extLst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74295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74295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86A52-784E-4DBF-BACC-E9094D82BFD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25411509"/>
      </p:ext>
    </p:extLst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E13A3-B067-4977-BF4E-FC2614E8F2CF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14502152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9447-30EC-463F-9C63-549EA39AF31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42059358"/>
      </p:ext>
    </p:extLst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5116E-4A10-4D82-923B-2046EF219AB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9903969"/>
      </p:ext>
    </p:extLst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6663B-9C96-4B9D-9A5D-8288B2CD0DB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85500758"/>
      </p:ext>
    </p:extLst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1538-E4BA-4371-8DD6-109944A325A2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709994"/>
      </p:ext>
    </p:extLst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6AF3F-ED62-4547-B735-D2AD60C0AA2F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4970205"/>
      </p:ext>
    </p:extLst>
  </p:cSld>
  <p:clrMapOvr>
    <a:masterClrMapping/>
  </p:clrMapOvr>
  <p:transition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57150"/>
            <a:ext cx="2286000" cy="491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57150"/>
            <a:ext cx="6705600" cy="491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105B7-0644-4928-B578-DC45CF1059F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201575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000250"/>
            <a:ext cx="518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3314700"/>
            <a:ext cx="5410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457200"/>
            <a:ext cx="6019800" cy="60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257301"/>
            <a:ext cx="6019800" cy="333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A4C621-FBF5-46A3-9F24-E7E102B53E99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400050"/>
            <a:ext cx="6477000" cy="66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200151"/>
            <a:ext cx="64770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109084-167E-463E-A3D8-4ECBCF9F023A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742950"/>
            <a:ext cx="52578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2920ED-C6C8-457A-8EF0-AE2FE89DFE4F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74295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57150"/>
            <a:ext cx="91440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4972050"/>
            <a:ext cx="19050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562C8C88-7FA8-46A4-85F3-00423215FBC5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72050"/>
            <a:ext cx="28956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4972050"/>
            <a:ext cx="19050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6BB2521-AAB3-492D-AD7E-A24A48EA30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microsoft.com/office/2007/relationships/hdphoto" Target="../media/hdphoto1.wdp"/><Relationship Id="rId4" Type="http://schemas.openxmlformats.org/officeDocument/2006/relationships/image" Target="../media/image7.gif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4.gif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gif"/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13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4.gif"/><Relationship Id="rId11" Type="http://schemas.openxmlformats.org/officeDocument/2006/relationships/image" Target="../media/image29.png"/><Relationship Id="rId5" Type="http://schemas.openxmlformats.org/officeDocument/2006/relationships/image" Target="../media/image18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17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10.png"/><Relationship Id="rId7" Type="http://schemas.openxmlformats.org/officeDocument/2006/relationships/image" Target="../media/image4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6.xml"/><Relationship Id="rId6" Type="http://schemas.microsoft.com/office/2007/relationships/hdphoto" Target="../media/hdphoto2.wdp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0" y="1172172"/>
            <a:ext cx="3093720" cy="2162813"/>
          </a:xfrm>
          <a:prstGeom prst="rect">
            <a:avLst/>
          </a:prstGeom>
        </p:spPr>
      </p:pic>
      <p:sp>
        <p:nvSpPr>
          <p:cNvPr id="108" name="Oval 107"/>
          <p:cNvSpPr/>
          <p:nvPr/>
        </p:nvSpPr>
        <p:spPr bwMode="auto">
          <a:xfrm>
            <a:off x="6537960" y="2937510"/>
            <a:ext cx="1005840" cy="100584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8381749" lon="4710479" rev="16850836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2301240" y="3013710"/>
            <a:ext cx="1005840" cy="100584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8381749" lon="4710479" rev="16850836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2667000"/>
            <a:ext cx="3514126" cy="5143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Chapter 3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19464">
            <a:off x="2709480" y="2071267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44861">
            <a:off x="2709480" y="2140578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30652">
            <a:off x="2709480" y="2209121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73480">
            <a:off x="2711405" y="2272177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7855">
            <a:off x="2711405" y="234206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27348">
            <a:off x="2711405" y="242193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392">
            <a:off x="2711405" y="2489286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36423">
            <a:off x="2711405" y="256400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31592">
            <a:off x="2712394" y="265375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77489">
            <a:off x="2709480" y="2728189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8266">
            <a:off x="2709480" y="2798784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60095">
            <a:off x="2702207" y="2866284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235">
            <a:off x="2705323" y="1235342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85632">
            <a:off x="2707248" y="131026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1423">
            <a:off x="2707248" y="138296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251">
            <a:off x="2707248" y="1466960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98626">
            <a:off x="2707248" y="1542505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8119">
            <a:off x="2707248" y="1608094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5163">
            <a:off x="2707248" y="1696204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77194">
            <a:off x="2707248" y="176862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72363">
            <a:off x="2705323" y="1860481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8260">
            <a:off x="2701762" y="1931200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9037">
            <a:off x="2707530" y="1992930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9750"/>
            <a:ext cx="7162800" cy="685800"/>
          </a:xfrm>
        </p:spPr>
        <p:txBody>
          <a:bodyPr/>
          <a:lstStyle/>
          <a:p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  <a:alpha val="56000"/>
                      </a:schemeClr>
                    </a:gs>
                    <a:gs pos="43000">
                      <a:schemeClr val="accent4">
                        <a:satMod val="255000"/>
                        <a:alpha val="57000"/>
                      </a:schemeClr>
                    </a:gs>
                    <a:gs pos="48000">
                      <a:schemeClr val="accent4">
                        <a:shade val="85000"/>
                        <a:satMod val="255000"/>
                        <a:alpha val="56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  <a:alpha val="50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Probability</a:t>
            </a:r>
            <a:endParaRPr lang="en-US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  <a:alpha val="56000"/>
                    </a:schemeClr>
                  </a:gs>
                  <a:gs pos="43000">
                    <a:schemeClr val="accent4">
                      <a:satMod val="255000"/>
                      <a:alpha val="57000"/>
                    </a:schemeClr>
                  </a:gs>
                  <a:gs pos="48000">
                    <a:schemeClr val="accent4">
                      <a:shade val="85000"/>
                      <a:satMod val="255000"/>
                      <a:alpha val="56000"/>
                    </a:schemeClr>
                  </a:gs>
                  <a:gs pos="100000">
                    <a:schemeClr val="accent4">
                      <a:shade val="20000"/>
                      <a:satMod val="245000"/>
                      <a:alpha val="50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19464">
            <a:off x="6946200" y="1995067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44861">
            <a:off x="6946200" y="2064378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30652">
            <a:off x="6946200" y="2132921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73480">
            <a:off x="6948125" y="2195977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7855">
            <a:off x="6948125" y="226586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27348">
            <a:off x="6948125" y="234573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392">
            <a:off x="6948125" y="2413086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36423">
            <a:off x="6948125" y="248780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31592">
            <a:off x="6949114" y="257755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77489">
            <a:off x="6946200" y="2651989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8266">
            <a:off x="6946200" y="2722584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60095">
            <a:off x="6938927" y="2790084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235">
            <a:off x="6942043" y="1159142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85632">
            <a:off x="6943968" y="123406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1423">
            <a:off x="6943968" y="1306761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251">
            <a:off x="6943968" y="1390760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98626">
            <a:off x="6943968" y="1466305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8119">
            <a:off x="6943968" y="1531894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5163">
            <a:off x="6943968" y="1620004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77194">
            <a:off x="6943968" y="1692428"/>
            <a:ext cx="145175" cy="6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72363">
            <a:off x="6942043" y="1784281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8260">
            <a:off x="6938482" y="1855000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9037">
            <a:off x="6944250" y="1916730"/>
            <a:ext cx="149024" cy="67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522720" y="742950"/>
            <a:ext cx="1005840" cy="2697480"/>
            <a:chOff x="6477000" y="742950"/>
            <a:chExt cx="1005840" cy="2697480"/>
          </a:xfrm>
        </p:grpSpPr>
        <p:pic>
          <p:nvPicPr>
            <p:cNvPr id="109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29" b="19407"/>
            <a:stretch/>
          </p:blipFill>
          <p:spPr bwMode="auto">
            <a:xfrm>
              <a:off x="6550306" y="1172172"/>
              <a:ext cx="871538" cy="2268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0" name="Oval 109"/>
            <p:cNvSpPr/>
            <p:nvPr/>
          </p:nvSpPr>
          <p:spPr bwMode="auto">
            <a:xfrm>
              <a:off x="6477000" y="742950"/>
              <a:ext cx="1005840" cy="100584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2356375" lon="15722232" rev="16002564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  <p:pic>
        <p:nvPicPr>
          <p:cNvPr id="4" name="science_fiction_electricity_beam_version_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614915" y="4006422"/>
            <a:ext cx="609600" cy="6096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286000" y="819150"/>
            <a:ext cx="1005840" cy="2697480"/>
            <a:chOff x="2362200" y="819150"/>
            <a:chExt cx="1005840" cy="269748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29" b="19407"/>
            <a:stretch/>
          </p:blipFill>
          <p:spPr bwMode="auto">
            <a:xfrm>
              <a:off x="2435506" y="1248372"/>
              <a:ext cx="871538" cy="2268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 bwMode="auto">
            <a:xfrm>
              <a:off x="2362200" y="819150"/>
              <a:ext cx="1005840" cy="100584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2356375" lon="15722232" rev="16002564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6547" y1="3234" x2="91653" y2="2736"/>
                        <a14:foregroundMark x1="97709" y1="6965" x2="98036" y2="93781"/>
                        <a14:foregroundMark x1="3110" y1="96766" x2="96236" y2="96517"/>
                        <a14:foregroundMark x1="1146" y1="7960" x2="1473" y2="94279"/>
                        <a14:backgroundMark x1="12602" y1="16169" x2="86579" y2="77363"/>
                        <a14:backgroundMark x1="75941" y1="15174" x2="27496" y2="81592"/>
                        <a14:backgroundMark x1="79705" y1="31343" x2="88871" y2="59204"/>
                        <a14:backgroundMark x1="81342" y1="84577" x2="30278" y2="87313"/>
                        <a14:backgroundMark x1="13421" y1="80846" x2="8838" y2="174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501" y="1080770"/>
            <a:ext cx="3229699" cy="235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943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252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6415" showWhenStopped="0">
                <p:cTn id="9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911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0" name="Straight Connector 69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3" name="Straight Connector 222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0" name="Straight Connector 239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1" name="Straight Connector 290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Content Placeholder 2"/>
          <p:cNvSpPr>
            <a:spLocks noGrp="1"/>
          </p:cNvSpPr>
          <p:nvPr>
            <p:ph idx="1"/>
          </p:nvPr>
        </p:nvSpPr>
        <p:spPr>
          <a:xfrm>
            <a:off x="228600" y="907511"/>
            <a:ext cx="8305800" cy="2923501"/>
          </a:xfrm>
        </p:spPr>
        <p:txBody>
          <a:bodyPr/>
          <a:lstStyle/>
          <a:p>
            <a:pPr marL="0" indent="0"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Chapter Objectives: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Learn Basic Concepts About Probability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Probability Experiments</a:t>
            </a:r>
            <a:endParaRPr lang="en-US" sz="1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Types of Probability</a:t>
            </a:r>
            <a:endParaRPr lang="en-US" sz="1200" b="1" cap="all" dirty="0" smtClean="0">
              <a:ln w="9000" cmpd="sng">
                <a:solidFill>
                  <a:srgbClr val="0070C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Discussed Permutation and Combination</a:t>
            </a:r>
          </a:p>
          <a:p>
            <a:pPr marL="0" indent="0"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75246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8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6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4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70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4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6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8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0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2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4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6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8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0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2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4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6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8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0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2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4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6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8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0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2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4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6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8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2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4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6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8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0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2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4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6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38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0" dur="5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2" dur="5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4" dur="5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6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8" dur="5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0" dur="5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2" dur="5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4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6" dur="5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8" dur="5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0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2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4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6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8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0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2" dur="5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4" dur="5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6" dur="5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8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0" dur="5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2" dur="5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4" dur="5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6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8" dur="5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0" dur="5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2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4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6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8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00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02" dur="5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4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6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8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0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2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4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6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8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0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2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4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6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8" dur="5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0" dur="5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2" dur="5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4" dur="5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36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38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0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2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4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6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8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0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2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4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6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8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0" dur="5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2" dur="5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4" dur="5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6" dur="5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8" dur="5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0" dur="5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2" dur="5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4" dur="5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6" dur="5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8" dur="5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0" dur="5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2" dur="5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4" dur="5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6" dur="5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8" dur="5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0" dur="5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2" dur="5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4" dur="5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6" dur="5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8" dur="5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00" dur="5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2" dur="5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4" dur="5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6" dur="5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8" dur="5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0" dur="5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2" dur="5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4" dur="5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6" dur="5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8" dur="5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0" dur="5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2" dur="5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4" dur="5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6" dur="5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8" dur="5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0" dur="5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2" dur="5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4" dur="5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 tmFilter="0,0; .5, 1; 1, 1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350"/>
                            </p:stCondLst>
                            <p:childTnLst>
                              <p:par>
                                <p:cTn id="3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 tmFilter="0,0; .5, 1; 1, 1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 tmFilter="0,0; .5, 1; 1, 1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500" tmFilter="0,0; .5, 1; 1, 1"/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 tmFilter="0,0; .5, 1; 1, 1"/>
                                        <p:tgtEl>
                                          <p:spTgt spid="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/>
          <p:cNvSpPr txBox="1"/>
          <p:nvPr/>
        </p:nvSpPr>
        <p:spPr>
          <a:xfrm>
            <a:off x="304800" y="1373700"/>
            <a:ext cx="7924800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A probability experiments  is an action, or trial, through which specifics result of a single trial in probability experiment  is an</a:t>
            </a:r>
            <a:r>
              <a:rPr lang="en-US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outcome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These set of all possible outcomes of a probability experiments is the </a:t>
            </a:r>
            <a:r>
              <a:rPr lang="en-US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sample space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An </a:t>
            </a:r>
            <a:r>
              <a:rPr lang="en-US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event</a:t>
            </a:r>
            <a:r>
              <a:rPr lang="en-US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consists of one or more outcomes  and a subset of the sample space. 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0" name="Straight Connector 69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3" name="Straight Connector 222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0" name="Straight Connector 239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1" name="Straight Connector 290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791735"/>
            <a:ext cx="48006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Probability Experiments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92208" y="4752"/>
            <a:ext cx="358379" cy="7071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0" y="4114060"/>
                <a:ext cx="4419600" cy="667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𝑁𝑢𝑚𝑏𝑒𝑟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𝑜𝑓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𝑂𝑢𝑡𝑐𝑜𝑚𝑒𝑠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𝑖𝑛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𝑁𝑢𝑚𝑏𝑒𝑟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𝑜𝑓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𝑂𝑢𝑡𝑐𝑜𝑚𝑒𝑠</m:t>
                          </m:r>
                        </m:den>
                      </m:f>
                    </m:oMath>
                  </m:oMathPara>
                </a14:m>
                <a:endParaRPr lang="en-US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14060"/>
                <a:ext cx="4419600" cy="667490"/>
              </a:xfrm>
              <a:prstGeom prst="rect">
                <a:avLst/>
              </a:prstGeom>
              <a:blipFill rotWithShape="1">
                <a:blip r:embed="rId5"/>
                <a:stretch>
                  <a:fillRect b="-761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93"/>
          <p:cNvSpPr txBox="1"/>
          <p:nvPr/>
        </p:nvSpPr>
        <p:spPr>
          <a:xfrm>
            <a:off x="381000" y="3557885"/>
            <a:ext cx="38862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Classical 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Probability </a:t>
            </a:r>
            <a:endParaRPr lang="en-US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95800" y="3562350"/>
            <a:ext cx="39624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Empirical 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Probability </a:t>
            </a:r>
            <a:endParaRPr lang="en-US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6" name="TextBox 95"/>
              <p:cNvSpPr txBox="1"/>
              <p:nvPr/>
            </p:nvSpPr>
            <p:spPr>
              <a:xfrm>
                <a:off x="4419599" y="4104277"/>
                <a:ext cx="4183567" cy="667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𝑭𝒓𝒆𝒒𝒖𝒆𝒏𝒄𝒚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𝒐𝒇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𝒆𝒗𝒆𝒏𝒕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𝑬</m:t>
                          </m:r>
                        </m:num>
                        <m:den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𝒇𝒓𝒆𝒒𝒖𝒆𝒏𝒄𝒚</m:t>
                          </m:r>
                        </m:den>
                      </m:f>
                    </m:oMath>
                  </m:oMathPara>
                </a14:m>
                <a:endParaRPr lang="en-US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599" y="4104277"/>
                <a:ext cx="4183567" cy="667490"/>
              </a:xfrm>
              <a:prstGeom prst="rect">
                <a:avLst/>
              </a:prstGeom>
              <a:blipFill rotWithShape="1">
                <a:blip r:embed="rId6"/>
                <a:stretch>
                  <a:fillRect b="-7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5788396"/>
      </p:ext>
    </p:extLst>
  </p:cSld>
  <p:clrMapOvr>
    <a:masterClrMapping/>
  </p:clrMapOvr>
  <p:transition>
    <p:fade thruBlk="1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2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2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4" fill="hold" grpId="0" nodeType="clickEffect" p14:presetBounceEnd="8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34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34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4" fill="hold" grpId="0" nodeType="clickEffect" p14:presetBounceEnd="8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351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352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8" fill="hold" grpId="0" nodeType="clickEffect" p14:presetBounceEnd="875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7500">
                                          <p:cBhvr additive="base">
                                            <p:cTn id="35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7500">
                                          <p:cBhvr additive="base">
                                            <p:cTn id="35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8" fill="hold" grpId="0" nodeType="clickEffect" p14:presetBounceEnd="875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7500">
                                          <p:cBhvr additive="base">
                                            <p:cTn id="363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7500">
                                          <p:cBhvr additive="base">
                                            <p:cTn id="364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5" grpId="0"/>
          <p:bldP spid="94" grpId="0" animBg="1"/>
          <p:bldP spid="95" grpId="0" animBg="1"/>
          <p:bldP spid="9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2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2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5" grpId="0"/>
          <p:bldP spid="94" grpId="0" animBg="1"/>
          <p:bldP spid="95" grpId="0" animBg="1"/>
          <p:bldP spid="9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ctangle 180"/>
          <p:cNvSpPr/>
          <p:nvPr/>
        </p:nvSpPr>
        <p:spPr bwMode="auto">
          <a:xfrm>
            <a:off x="5838631" y="1809750"/>
            <a:ext cx="2695769" cy="48827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9" name="Rectangle 178"/>
          <p:cNvSpPr/>
          <p:nvPr/>
        </p:nvSpPr>
        <p:spPr bwMode="auto">
          <a:xfrm>
            <a:off x="5838631" y="1428749"/>
            <a:ext cx="2695769" cy="41959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5838631" y="1123950"/>
            <a:ext cx="2695769" cy="29344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838630" y="895350"/>
            <a:ext cx="2695769" cy="316159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486400" y="666750"/>
            <a:ext cx="3191719" cy="1032109"/>
          </a:xfrm>
          <a:noFill/>
          <a:ln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182880">
              <a:spcBef>
                <a:spcPts val="0"/>
              </a:spcBef>
              <a:buFontTx/>
              <a:buNone/>
            </a:pPr>
            <a:r>
              <a:rPr lang="en-US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en-US" sz="1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observing at </a:t>
            </a:r>
            <a:r>
              <a:rPr lang="en-US" sz="1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one head</a:t>
            </a: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</a:t>
            </a:r>
            <a:r>
              <a:rPr lang="en-US" sz="1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observing at </a:t>
            </a: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two heads?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</a:t>
            </a:r>
            <a:r>
              <a:rPr lang="en-US" sz="1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observing at </a:t>
            </a: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three heads?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</a:t>
            </a:r>
            <a:r>
              <a:rPr lang="en-US" sz="1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observing at </a:t>
            </a:r>
            <a:r>
              <a:rPr lang="en-US" sz="1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least two heads?</a:t>
            </a:r>
            <a:endParaRPr lang="en-US" sz="1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182880">
              <a:spcBef>
                <a:spcPts val="0"/>
              </a:spcBef>
              <a:buNone/>
            </a:pPr>
            <a:endParaRPr lang="en-US" sz="1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182880">
              <a:spcBef>
                <a:spcPts val="0"/>
              </a:spcBef>
              <a:buFontTx/>
              <a:buNone/>
            </a:pPr>
            <a:endParaRPr lang="en-US" sz="1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Straight Connector 30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8" name="Straight Connector 47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5" name="Straight Connector 64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" name="Straight Connector 81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9" name="Straight Connector 98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92208" y="4752"/>
            <a:ext cx="358379" cy="707172"/>
          </a:xfrm>
          <a:prstGeom prst="rect">
            <a:avLst/>
          </a:prstGeom>
        </p:spPr>
      </p:pic>
      <p:sp>
        <p:nvSpPr>
          <p:cNvPr id="117" name="Rectangle 116"/>
          <p:cNvSpPr/>
          <p:nvPr/>
        </p:nvSpPr>
        <p:spPr bwMode="auto">
          <a:xfrm>
            <a:off x="152400" y="1042227"/>
            <a:ext cx="954025" cy="3783462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1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st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Event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1295400" y="1042227"/>
            <a:ext cx="1066800" cy="3812762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2nd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Event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46" y="2035588"/>
            <a:ext cx="552954" cy="52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71138"/>
            <a:ext cx="606550" cy="49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171" y="1663114"/>
            <a:ext cx="552954" cy="52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25" y="2492788"/>
            <a:ext cx="606550" cy="49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171" y="3254788"/>
            <a:ext cx="552954" cy="52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25" y="4084462"/>
            <a:ext cx="606550" cy="49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Rectangle 124"/>
          <p:cNvSpPr/>
          <p:nvPr/>
        </p:nvSpPr>
        <p:spPr bwMode="auto">
          <a:xfrm>
            <a:off x="2590800" y="1044988"/>
            <a:ext cx="1066800" cy="3812762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3rd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Event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522" y="1579254"/>
            <a:ext cx="404292" cy="38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522" y="1980182"/>
            <a:ext cx="443478" cy="3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522" y="2341254"/>
            <a:ext cx="404292" cy="38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522" y="2742182"/>
            <a:ext cx="443478" cy="3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15" y="3179021"/>
            <a:ext cx="404292" cy="38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15" y="3579949"/>
            <a:ext cx="443478" cy="3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15" y="3941021"/>
            <a:ext cx="404292" cy="38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15" y="4341949"/>
            <a:ext cx="443478" cy="3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4" name="Straight Arrow Connector 133"/>
          <p:cNvCxnSpPr>
            <a:stCxn id="119" idx="3"/>
            <a:endCxn id="121" idx="1"/>
          </p:cNvCxnSpPr>
          <p:nvPr/>
        </p:nvCxnSpPr>
        <p:spPr bwMode="auto">
          <a:xfrm flipV="1">
            <a:off x="990600" y="1925551"/>
            <a:ext cx="591571" cy="372474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19" idx="3"/>
            <a:endCxn id="122" idx="1"/>
          </p:cNvCxnSpPr>
          <p:nvPr/>
        </p:nvCxnSpPr>
        <p:spPr bwMode="auto">
          <a:xfrm>
            <a:off x="990600" y="2298025"/>
            <a:ext cx="534925" cy="44138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20" idx="3"/>
            <a:endCxn id="123" idx="1"/>
          </p:cNvCxnSpPr>
          <p:nvPr/>
        </p:nvCxnSpPr>
        <p:spPr bwMode="auto">
          <a:xfrm flipV="1">
            <a:off x="987550" y="3517225"/>
            <a:ext cx="594621" cy="10053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120" idx="3"/>
            <a:endCxn id="124" idx="1"/>
          </p:cNvCxnSpPr>
          <p:nvPr/>
        </p:nvCxnSpPr>
        <p:spPr bwMode="auto">
          <a:xfrm>
            <a:off x="987550" y="3617763"/>
            <a:ext cx="537975" cy="713324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1" idx="3"/>
            <a:endCxn id="126" idx="1"/>
          </p:cNvCxnSpPr>
          <p:nvPr/>
        </p:nvCxnSpPr>
        <p:spPr bwMode="auto">
          <a:xfrm flipV="1">
            <a:off x="2135125" y="1771135"/>
            <a:ext cx="850397" cy="154416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1" idx="3"/>
            <a:endCxn id="127" idx="1"/>
          </p:cNvCxnSpPr>
          <p:nvPr/>
        </p:nvCxnSpPr>
        <p:spPr bwMode="auto">
          <a:xfrm>
            <a:off x="2135125" y="1925551"/>
            <a:ext cx="850397" cy="23495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122" idx="3"/>
            <a:endCxn id="128" idx="1"/>
          </p:cNvCxnSpPr>
          <p:nvPr/>
        </p:nvCxnSpPr>
        <p:spPr bwMode="auto">
          <a:xfrm flipV="1">
            <a:off x="2132075" y="2533135"/>
            <a:ext cx="853447" cy="20627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22" idx="3"/>
            <a:endCxn id="129" idx="1"/>
          </p:cNvCxnSpPr>
          <p:nvPr/>
        </p:nvCxnSpPr>
        <p:spPr bwMode="auto">
          <a:xfrm>
            <a:off x="2132075" y="2739413"/>
            <a:ext cx="853447" cy="18308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23" idx="3"/>
            <a:endCxn id="130" idx="1"/>
          </p:cNvCxnSpPr>
          <p:nvPr/>
        </p:nvCxnSpPr>
        <p:spPr bwMode="auto">
          <a:xfrm flipV="1">
            <a:off x="2135125" y="3370902"/>
            <a:ext cx="869990" cy="14632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3" idx="3"/>
            <a:endCxn id="131" idx="1"/>
          </p:cNvCxnSpPr>
          <p:nvPr/>
        </p:nvCxnSpPr>
        <p:spPr bwMode="auto">
          <a:xfrm>
            <a:off x="2135125" y="3517225"/>
            <a:ext cx="869990" cy="243044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4" idx="3"/>
            <a:endCxn id="132" idx="1"/>
          </p:cNvCxnSpPr>
          <p:nvPr/>
        </p:nvCxnSpPr>
        <p:spPr bwMode="auto">
          <a:xfrm flipV="1">
            <a:off x="2132075" y="4132902"/>
            <a:ext cx="873040" cy="19818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124" idx="3"/>
            <a:endCxn id="133" idx="1"/>
          </p:cNvCxnSpPr>
          <p:nvPr/>
        </p:nvCxnSpPr>
        <p:spPr bwMode="auto">
          <a:xfrm>
            <a:off x="2132075" y="4331087"/>
            <a:ext cx="873040" cy="191182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 bwMode="auto">
          <a:xfrm>
            <a:off x="4038600" y="1044988"/>
            <a:ext cx="1676400" cy="378070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Sample space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47" name="Rectangle 146"/>
          <p:cNvSpPr/>
          <p:nvPr/>
        </p:nvSpPr>
        <p:spPr bwMode="auto">
          <a:xfrm>
            <a:off x="4343400" y="1578821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</a:t>
            </a:r>
            <a:r>
              <a:rPr kumimoji="0" lang="en-US" sz="1800" b="1" i="0" u="none" strike="noStrike" cap="all" normalizeH="0" baseline="0" dirty="0" err="1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</a:t>
            </a:r>
            <a:r>
              <a:rPr kumimoji="0" lang="en-US" sz="1800" b="1" i="0" u="none" strike="noStrike" cap="all" normalizeH="0" baseline="0" dirty="0" err="1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4343400" y="19567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</a:t>
            </a:r>
            <a:r>
              <a:rPr kumimoji="0" lang="en-US" sz="1800" b="1" i="0" u="none" strike="noStrike" cap="all" normalizeH="0" baseline="0" dirty="0" err="1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t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4343400" y="23377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t H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50" name="Rectangle 149"/>
          <p:cNvSpPr/>
          <p:nvPr/>
        </p:nvSpPr>
        <p:spPr bwMode="auto">
          <a:xfrm>
            <a:off x="4343400" y="27187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t t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51" name="Rectangle 150"/>
          <p:cNvSpPr/>
          <p:nvPr/>
        </p:nvSpPr>
        <p:spPr bwMode="auto">
          <a:xfrm>
            <a:off x="4343400" y="3179021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H </a:t>
            </a:r>
            <a:r>
              <a:rPr kumimoji="0" lang="en-US" sz="1800" b="1" i="0" u="none" strike="noStrike" cap="all" normalizeH="0" baseline="0" dirty="0" err="1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52" name="Rectangle 151"/>
          <p:cNvSpPr/>
          <p:nvPr/>
        </p:nvSpPr>
        <p:spPr bwMode="auto">
          <a:xfrm>
            <a:off x="4343400" y="35569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H t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53" name="Rectangle 152"/>
          <p:cNvSpPr/>
          <p:nvPr/>
        </p:nvSpPr>
        <p:spPr bwMode="auto">
          <a:xfrm>
            <a:off x="4343400" y="39379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t H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154" name="Rectangle 153"/>
          <p:cNvSpPr/>
          <p:nvPr/>
        </p:nvSpPr>
        <p:spPr bwMode="auto">
          <a:xfrm>
            <a:off x="4343400" y="4318983"/>
            <a:ext cx="1143000" cy="30740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t t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cxnSp>
        <p:nvCxnSpPr>
          <p:cNvPr id="155" name="Straight Arrow Connector 154"/>
          <p:cNvCxnSpPr>
            <a:stCxn id="126" idx="3"/>
            <a:endCxn id="147" idx="1"/>
          </p:cNvCxnSpPr>
          <p:nvPr/>
        </p:nvCxnSpPr>
        <p:spPr bwMode="auto">
          <a:xfrm flipV="1">
            <a:off x="3389814" y="1732524"/>
            <a:ext cx="953586" cy="3861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27" idx="3"/>
            <a:endCxn id="148" idx="1"/>
          </p:cNvCxnSpPr>
          <p:nvPr/>
        </p:nvCxnSpPr>
        <p:spPr bwMode="auto">
          <a:xfrm flipV="1">
            <a:off x="3429000" y="2110486"/>
            <a:ext cx="914400" cy="50016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28" idx="3"/>
            <a:endCxn id="149" idx="1"/>
          </p:cNvCxnSpPr>
          <p:nvPr/>
        </p:nvCxnSpPr>
        <p:spPr bwMode="auto">
          <a:xfrm flipV="1">
            <a:off x="3389814" y="2491486"/>
            <a:ext cx="953586" cy="4164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29" idx="3"/>
            <a:endCxn id="150" idx="1"/>
          </p:cNvCxnSpPr>
          <p:nvPr/>
        </p:nvCxnSpPr>
        <p:spPr bwMode="auto">
          <a:xfrm flipV="1">
            <a:off x="3429000" y="2872486"/>
            <a:ext cx="914400" cy="50016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130" idx="3"/>
            <a:endCxn id="151" idx="1"/>
          </p:cNvCxnSpPr>
          <p:nvPr/>
        </p:nvCxnSpPr>
        <p:spPr bwMode="auto">
          <a:xfrm flipV="1">
            <a:off x="3409407" y="3332724"/>
            <a:ext cx="933993" cy="3817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131" idx="3"/>
            <a:endCxn id="152" idx="1"/>
          </p:cNvCxnSpPr>
          <p:nvPr/>
        </p:nvCxnSpPr>
        <p:spPr bwMode="auto">
          <a:xfrm flipV="1">
            <a:off x="3448593" y="3710686"/>
            <a:ext cx="894807" cy="4958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32" idx="3"/>
            <a:endCxn id="153" idx="1"/>
          </p:cNvCxnSpPr>
          <p:nvPr/>
        </p:nvCxnSpPr>
        <p:spPr bwMode="auto">
          <a:xfrm flipV="1">
            <a:off x="3409407" y="4091686"/>
            <a:ext cx="933993" cy="41216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33" idx="3"/>
            <a:endCxn id="154" idx="1"/>
          </p:cNvCxnSpPr>
          <p:nvPr/>
        </p:nvCxnSpPr>
        <p:spPr bwMode="auto">
          <a:xfrm flipV="1">
            <a:off x="3448593" y="4472686"/>
            <a:ext cx="894807" cy="4958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3" name="Picture 1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7097" y="1044988"/>
            <a:ext cx="317025" cy="565599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00200" y="1044988"/>
            <a:ext cx="317025" cy="565599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59575" y="1044988"/>
            <a:ext cx="317025" cy="5655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91000" y="65035"/>
            <a:ext cx="436380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r>
              <a:rPr lang="en-US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Example 1: </a:t>
            </a:r>
            <a:r>
              <a:rPr lang="en-US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Toss a fair coin Thrice. What is the probability 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2495550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a)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=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𝟑𝟕𝟓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67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2495550"/>
                <a:ext cx="3191719" cy="563926"/>
              </a:xfrm>
              <a:prstGeom prst="rect">
                <a:avLst/>
              </a:prstGeom>
              <a:blipFill rotWithShape="1">
                <a:blip r:embed="rId9"/>
                <a:stretch>
                  <a:fillRect l="-3053" t="-8602" b="-440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8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2846024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b)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=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𝟑𝟕𝟓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68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2846024"/>
                <a:ext cx="3191719" cy="563926"/>
              </a:xfrm>
              <a:prstGeom prst="rect">
                <a:avLst/>
              </a:prstGeom>
              <a:blipFill rotWithShape="1">
                <a:blip r:embed="rId10"/>
                <a:stretch>
                  <a:fillRect l="-3053" t="-9783" b="-456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9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3227024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c</a:t>
                </a: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=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𝟏𝟐𝟓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69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227024"/>
                <a:ext cx="3191719" cy="563926"/>
              </a:xfrm>
              <a:prstGeom prst="rect">
                <a:avLst/>
              </a:prstGeom>
              <a:blipFill rotWithShape="1">
                <a:blip r:embed="rId11"/>
                <a:stretch>
                  <a:fillRect l="-3053" t="-8602" b="-440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0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3608024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d)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𝟓𝟎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70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608024"/>
                <a:ext cx="3191719" cy="563926"/>
              </a:xfrm>
              <a:prstGeom prst="rect">
                <a:avLst/>
              </a:prstGeom>
              <a:blipFill rotWithShape="1">
                <a:blip r:embed="rId12"/>
                <a:stretch>
                  <a:fillRect l="-3053" t="-9783" b="-456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 bwMode="auto">
          <a:xfrm>
            <a:off x="4343400" y="2647950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3" name="Oval 172"/>
          <p:cNvSpPr/>
          <p:nvPr/>
        </p:nvSpPr>
        <p:spPr bwMode="auto">
          <a:xfrm>
            <a:off x="4343400" y="3486150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4" name="Oval 173"/>
          <p:cNvSpPr/>
          <p:nvPr/>
        </p:nvSpPr>
        <p:spPr bwMode="auto">
          <a:xfrm>
            <a:off x="4387932" y="1910746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5" name="Oval 174"/>
          <p:cNvSpPr/>
          <p:nvPr/>
        </p:nvSpPr>
        <p:spPr bwMode="auto">
          <a:xfrm>
            <a:off x="4387931" y="2277672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6" name="Oval 175"/>
          <p:cNvSpPr/>
          <p:nvPr/>
        </p:nvSpPr>
        <p:spPr bwMode="auto">
          <a:xfrm>
            <a:off x="4343399" y="3131682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0" name="Oval 179"/>
          <p:cNvSpPr/>
          <p:nvPr/>
        </p:nvSpPr>
        <p:spPr bwMode="auto">
          <a:xfrm>
            <a:off x="4349513" y="1560067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2" name="Oval 181"/>
          <p:cNvSpPr/>
          <p:nvPr/>
        </p:nvSpPr>
        <p:spPr bwMode="auto">
          <a:xfrm>
            <a:off x="4387933" y="1931829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3" name="Oval 182"/>
          <p:cNvSpPr/>
          <p:nvPr/>
        </p:nvSpPr>
        <p:spPr bwMode="auto">
          <a:xfrm>
            <a:off x="4387932" y="2298755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4" name="Oval 183"/>
          <p:cNvSpPr/>
          <p:nvPr/>
        </p:nvSpPr>
        <p:spPr bwMode="auto">
          <a:xfrm>
            <a:off x="4343400" y="3152765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5" name="Oval 184"/>
          <p:cNvSpPr/>
          <p:nvPr/>
        </p:nvSpPr>
        <p:spPr bwMode="auto">
          <a:xfrm>
            <a:off x="4349514" y="1581150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6" name="Oval 185"/>
          <p:cNvSpPr/>
          <p:nvPr/>
        </p:nvSpPr>
        <p:spPr bwMode="auto">
          <a:xfrm>
            <a:off x="4349513" y="3922267"/>
            <a:ext cx="1136887" cy="40208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05589" y="52685"/>
            <a:ext cx="385681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Classical 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Probability </a:t>
            </a:r>
            <a:endParaRPr lang="en-US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4924761"/>
      </p:ext>
    </p:extLst>
  </p:cSld>
  <p:clrMapOvr>
    <a:masterClrMapping/>
  </p:clrMapOvr>
  <p:transition>
    <p:fade thruBlk="1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4" fill="hold" grpId="0" nodeType="clickEffect" p14:presetBounceEnd="8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339" dur="3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340" dur="3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8" fill="hold" grpId="0" nodeType="clickEffect" p14:presetBounceEnd="55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45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6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500" fill="hold"/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500" fill="hold"/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7" dur="500" fill="hold"/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8" dur="500" fill="hold"/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500" fill="hold"/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5" fill="hold">
                          <p:stCondLst>
                            <p:cond delay="indefinite"/>
                          </p:stCondLst>
                          <p:childTnLst>
                            <p:par>
                              <p:cTn id="3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9" dur="500" fill="hold"/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0" dur="500" fill="hold"/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1" fill="hold">
                          <p:stCondLst>
                            <p:cond delay="indefinite"/>
                          </p:stCondLst>
                          <p:childTnLst>
                            <p:par>
                              <p:cTn id="3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5" dur="500" fill="hold"/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6" dur="500" fill="hold"/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7" fill="hold">
                          <p:stCondLst>
                            <p:cond delay="indefinite"/>
                          </p:stCondLst>
                          <p:childTnLst>
                            <p:par>
                              <p:cTn id="3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8" fill="hold">
                          <p:stCondLst>
                            <p:cond delay="indefinite"/>
                          </p:stCondLst>
                          <p:childTnLst>
                            <p:par>
                              <p:cTn id="3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0" presetID="4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2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3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1" fill="hold">
                          <p:stCondLst>
                            <p:cond delay="indefinite"/>
                          </p:stCondLst>
                          <p:childTnLst>
                            <p:par>
                              <p:cTn id="4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5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2" fill="hold">
                          <p:stCondLst>
                            <p:cond delay="indefinite"/>
                          </p:stCondLst>
                          <p:childTnLst>
                            <p:par>
                              <p:cTn id="4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3" fill="hold">
                          <p:stCondLst>
                            <p:cond delay="indefinite"/>
                          </p:stCondLst>
                          <p:childTnLst>
                            <p:par>
                              <p:cTn id="4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1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4" fill="hold">
                          <p:stCondLst>
                            <p:cond delay="indefinite"/>
                          </p:stCondLst>
                          <p:childTnLst>
                            <p:par>
                              <p:cTn id="4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6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5" fill="hold">
                          <p:stCondLst>
                            <p:cond delay="indefinite"/>
                          </p:stCondLst>
                          <p:childTnLst>
                            <p:par>
                              <p:cTn id="4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7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3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6" fill="hold">
                          <p:stCondLst>
                            <p:cond delay="indefinite"/>
                          </p:stCondLst>
                          <p:childTnLst>
                            <p:par>
                              <p:cTn id="4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2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2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7" fill="hold">
                          <p:stCondLst>
                            <p:cond delay="indefinite"/>
                          </p:stCondLst>
                          <p:childTnLst>
                            <p:par>
                              <p:cTn id="5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1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1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8" fill="hold">
                          <p:stCondLst>
                            <p:cond delay="indefinite"/>
                          </p:stCondLst>
                          <p:childTnLst>
                            <p:par>
                              <p:cTn id="5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4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9" fill="hold">
                          <p:stCondLst>
                            <p:cond delay="indefinite"/>
                          </p:stCondLst>
                          <p:childTnLst>
                            <p:par>
                              <p:cTn id="5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5" fill="hold">
                          <p:stCondLst>
                            <p:cond delay="indefinite"/>
                          </p:stCondLst>
                          <p:childTnLst>
                            <p:par>
                              <p:cTn id="5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7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9" dur="2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0" dur="2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1" fill="hold">
                          <p:stCondLst>
                            <p:cond delay="indefinite"/>
                          </p:stCondLst>
                          <p:childTnLst>
                            <p:par>
                              <p:cTn id="5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3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5" dur="2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6" dur="2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7" fill="hold">
                          <p:stCondLst>
                            <p:cond delay="indefinite"/>
                          </p:stCondLst>
                          <p:childTnLst>
                            <p:par>
                              <p:cTn id="5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9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1" dur="2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72" dur="2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3" fill="hold">
                          <p:stCondLst>
                            <p:cond delay="indefinite"/>
                          </p:stCondLst>
                          <p:childTnLst>
                            <p:par>
                              <p:cTn id="5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5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7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8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9" fill="hold">
                          <p:stCondLst>
                            <p:cond delay="indefinite"/>
                          </p:stCondLst>
                          <p:childTnLst>
                            <p:par>
                              <p:cTn id="5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1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3" dur="2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4" dur="2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5" fill="hold">
                          <p:stCondLst>
                            <p:cond delay="indefinite"/>
                          </p:stCondLst>
                          <p:childTnLst>
                            <p:par>
                              <p:cTn id="5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7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9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0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1" fill="hold">
                          <p:stCondLst>
                            <p:cond delay="indefinite"/>
                          </p:stCondLst>
                          <p:childTnLst>
                            <p:par>
                              <p:cTn id="5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3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5" dur="2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6" dur="2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7" fill="hold">
                          <p:stCondLst>
                            <p:cond delay="indefinite"/>
                          </p:stCondLst>
                          <p:childTnLst>
                            <p:par>
                              <p:cTn id="5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9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1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2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3" fill="hold">
                          <p:stCondLst>
                            <p:cond delay="indefinite"/>
                          </p:stCondLst>
                          <p:childTnLst>
                            <p:par>
                              <p:cTn id="6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5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07" dur="2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8" dur="2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9" fill="hold">
                          <p:stCondLst>
                            <p:cond delay="indefinite"/>
                          </p:stCondLst>
                          <p:childTnLst>
                            <p:par>
                              <p:cTn id="6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1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3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4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5" fill="hold">
                          <p:stCondLst>
                            <p:cond delay="indefinite"/>
                          </p:stCondLst>
                          <p:childTnLst>
                            <p:par>
                              <p:cTn id="6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7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19" dur="2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20" dur="2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1" fill="hold">
                          <p:stCondLst>
                            <p:cond delay="indefinite"/>
                          </p:stCondLst>
                          <p:childTnLst>
                            <p:par>
                              <p:cTn id="6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3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5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6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7" fill="hold">
                          <p:stCondLst>
                            <p:cond delay="indefinite"/>
                          </p:stCondLst>
                          <p:childTnLst>
                            <p:par>
                              <p:cTn id="6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9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1" dur="2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2" dur="2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3" fill="hold">
                          <p:stCondLst>
                            <p:cond delay="indefinite"/>
                          </p:stCondLst>
                          <p:childTnLst>
                            <p:par>
                              <p:cTn id="6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5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7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8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9" fill="hold">
                          <p:stCondLst>
                            <p:cond delay="indefinite"/>
                          </p:stCondLst>
                          <p:childTnLst>
                            <p:par>
                              <p:cTn id="6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1" presetID="2" presetClass="entr" presetSubtype="8" fill="hold" nodeType="click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43" dur="2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4" dur="2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5" fill="hold">
                          <p:stCondLst>
                            <p:cond delay="indefinite"/>
                          </p:stCondLst>
                          <p:childTnLst>
                            <p:par>
                              <p:cTn id="6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7" presetID="2" presetClass="entr" presetSubtype="4" accel="30000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9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0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1" fill="hold">
                          <p:stCondLst>
                            <p:cond delay="indefinite"/>
                          </p:stCondLst>
                          <p:childTnLst>
                            <p:par>
                              <p:cTn id="6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7" fill="hold">
                          <p:stCondLst>
                            <p:cond delay="indefinite"/>
                          </p:stCondLst>
                          <p:childTnLst>
                            <p:par>
                              <p:cTn id="6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9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1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5" dur="2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6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6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9" dur="2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0" fill="hold">
                          <p:stCondLst>
                            <p:cond delay="indefinite"/>
                          </p:stCondLst>
                          <p:childTnLst>
                            <p:par>
                              <p:cTn id="6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2" presetID="2" presetClass="entr" presetSubtype="2" fill="hold" grpId="0" nodeType="clickEffect" p14:presetBounceEnd="6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674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75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6" fill="hold">
                          <p:stCondLst>
                            <p:cond delay="indefinite"/>
                          </p:stCondLst>
                          <p:childTnLst>
                            <p:par>
                              <p:cTn id="6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0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1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2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4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8" fill="hold">
                          <p:stCondLst>
                            <p:cond delay="indefinite"/>
                          </p:stCondLst>
                          <p:childTnLst>
                            <p:par>
                              <p:cTn id="6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2" dur="2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9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6" dur="2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9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00" dur="2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1" fill="hold">
                          <p:stCondLst>
                            <p:cond delay="indefinite"/>
                          </p:stCondLst>
                          <p:childTnLst>
                            <p:par>
                              <p:cTn id="7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3" presetID="2" presetClass="entr" presetSubtype="2" fill="hold" grpId="0" nodeType="clickEffect" p14:presetBounceEnd="5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05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06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7" fill="hold">
                          <p:stCondLst>
                            <p:cond delay="indefinite"/>
                          </p:stCondLst>
                          <p:childTnLst>
                            <p:par>
                              <p:cTn id="7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1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2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9" fill="hold">
                          <p:stCondLst>
                            <p:cond delay="indefinite"/>
                          </p:stCondLst>
                          <p:childTnLst>
                            <p:par>
                              <p:cTn id="7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3" dur="2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4" fill="hold">
                          <p:stCondLst>
                            <p:cond delay="indefinite"/>
                          </p:stCondLst>
                          <p:childTnLst>
                            <p:par>
                              <p:cTn id="7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6" presetID="2" presetClass="entr" presetSubtype="2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28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729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0" fill="hold">
                          <p:stCondLst>
                            <p:cond delay="indefinite"/>
                          </p:stCondLst>
                          <p:childTnLst>
                            <p:par>
                              <p:cTn id="7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8" fill="hold">
                          <p:stCondLst>
                            <p:cond delay="indefinite"/>
                          </p:stCondLst>
                          <p:childTnLst>
                            <p:par>
                              <p:cTn id="7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2" dur="2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7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6" dur="2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74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0" dur="2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3" dur="2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4" fill="hold">
                          <p:stCondLst>
                            <p:cond delay="indefinite"/>
                          </p:stCondLst>
                          <p:childTnLst>
                            <p:par>
                              <p:cTn id="7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6" presetID="2" presetClass="entr" presetSubtype="4" fill="hold" grpId="0" nodeType="clickEffect" p14:presetBounceEnd="45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758" dur="4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759" dur="4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0" fill="hold">
                          <p:stCondLst>
                            <p:cond delay="indefinite"/>
                          </p:stCondLst>
                          <p:childTnLst>
                            <p:par>
                              <p:cTn id="7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2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4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8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1" grpId="0" animBg="1"/>
          <p:bldP spid="179" grpId="0" animBg="1"/>
          <p:bldP spid="178" grpId="0" animBg="1"/>
          <p:bldP spid="4" grpId="0" animBg="1"/>
          <p:bldP spid="86020" grpId="0" build="p"/>
          <p:bldP spid="117" grpId="0" animBg="1"/>
          <p:bldP spid="118" grpId="0" animBg="1"/>
          <p:bldP spid="12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3" grpId="0"/>
          <p:bldP spid="167" grpId="0"/>
          <p:bldP spid="168" grpId="0"/>
          <p:bldP spid="169" grpId="0"/>
          <p:bldP spid="170" grpId="0"/>
          <p:bldP spid="5" grpId="0" animBg="1"/>
          <p:bldP spid="5" grpId="1" animBg="1"/>
          <p:bldP spid="173" grpId="0" animBg="1"/>
          <p:bldP spid="173" grpId="1" animBg="1"/>
          <p:bldP spid="174" grpId="0" animBg="1"/>
          <p:bldP spid="174" grpId="1" animBg="1"/>
          <p:bldP spid="175" grpId="0" animBg="1"/>
          <p:bldP spid="175" grpId="1" animBg="1"/>
          <p:bldP spid="176" grpId="0" animBg="1"/>
          <p:bldP spid="176" grpId="1" animBg="1"/>
          <p:bldP spid="180" grpId="0" animBg="1"/>
          <p:bldP spid="180" grpId="1" animBg="1"/>
          <p:bldP spid="182" grpId="0" animBg="1"/>
          <p:bldP spid="182" grpId="1" animBg="1"/>
          <p:bldP spid="183" grpId="0" animBg="1"/>
          <p:bldP spid="183" grpId="1" animBg="1"/>
          <p:bldP spid="184" grpId="0" animBg="1"/>
          <p:bldP spid="184" grpId="1" animBg="1"/>
          <p:bldP spid="185" grpId="0" animBg="1"/>
          <p:bldP spid="185" grpId="1" animBg="1"/>
          <p:bldP spid="186" grpId="0" animBg="1"/>
          <p:bldP spid="186" grpId="1" animBg="1"/>
          <p:bldP spid="1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3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3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5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6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500" fill="hold"/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500" fill="hold"/>
                                            <p:tgtEl>
                                              <p:spTgt spid="860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7" dur="500" fill="hold"/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8" dur="500" fill="hold"/>
                                            <p:tgtEl>
                                              <p:spTgt spid="86020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500" fill="hold"/>
                                            <p:tgtEl>
                                              <p:spTgt spid="8602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5" fill="hold">
                          <p:stCondLst>
                            <p:cond delay="indefinite"/>
                          </p:stCondLst>
                          <p:childTnLst>
                            <p:par>
                              <p:cTn id="3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9" dur="500" fill="hold"/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0" dur="500" fill="hold"/>
                                            <p:tgtEl>
                                              <p:spTgt spid="86020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1" fill="hold">
                          <p:stCondLst>
                            <p:cond delay="indefinite"/>
                          </p:stCondLst>
                          <p:childTnLst>
                            <p:par>
                              <p:cTn id="3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5" dur="500" fill="hold"/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6" dur="500" fill="hold"/>
                                            <p:tgtEl>
                                              <p:spTgt spid="8602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7" fill="hold">
                          <p:stCondLst>
                            <p:cond delay="indefinite"/>
                          </p:stCondLst>
                          <p:childTnLst>
                            <p:par>
                              <p:cTn id="3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8" fill="hold">
                          <p:stCondLst>
                            <p:cond delay="indefinite"/>
                          </p:stCondLst>
                          <p:childTnLst>
                            <p:par>
                              <p:cTn id="3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0" presetID="4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2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3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1" fill="hold">
                          <p:stCondLst>
                            <p:cond delay="indefinite"/>
                          </p:stCondLst>
                          <p:childTnLst>
                            <p:par>
                              <p:cTn id="4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5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2" fill="hold">
                          <p:stCondLst>
                            <p:cond delay="indefinite"/>
                          </p:stCondLst>
                          <p:childTnLst>
                            <p:par>
                              <p:cTn id="4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3" fill="hold">
                          <p:stCondLst>
                            <p:cond delay="indefinite"/>
                          </p:stCondLst>
                          <p:childTnLst>
                            <p:par>
                              <p:cTn id="4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1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4" fill="hold">
                          <p:stCondLst>
                            <p:cond delay="indefinite"/>
                          </p:stCondLst>
                          <p:childTnLst>
                            <p:par>
                              <p:cTn id="4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6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3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5" fill="hold">
                          <p:stCondLst>
                            <p:cond delay="indefinite"/>
                          </p:stCondLst>
                          <p:childTnLst>
                            <p:par>
                              <p:cTn id="4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7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3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6" fill="hold">
                          <p:stCondLst>
                            <p:cond delay="indefinite"/>
                          </p:stCondLst>
                          <p:childTnLst>
                            <p:par>
                              <p:cTn id="48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2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9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2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7" fill="hold">
                          <p:stCondLst>
                            <p:cond delay="indefinite"/>
                          </p:stCondLst>
                          <p:childTnLst>
                            <p:par>
                              <p:cTn id="5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1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1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2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8" fill="hold">
                          <p:stCondLst>
                            <p:cond delay="indefinite"/>
                          </p:stCondLst>
                          <p:childTnLst>
                            <p:par>
                              <p:cTn id="5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4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9" fill="hold">
                          <p:stCondLst>
                            <p:cond delay="indefinite"/>
                          </p:stCondLst>
                          <p:childTnLst>
                            <p:par>
                              <p:cTn id="5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4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5" fill="hold">
                          <p:stCondLst>
                            <p:cond delay="indefinite"/>
                          </p:stCondLst>
                          <p:childTnLst>
                            <p:par>
                              <p:cTn id="5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9" dur="2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0" dur="2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1" fill="hold">
                          <p:stCondLst>
                            <p:cond delay="indefinite"/>
                          </p:stCondLst>
                          <p:childTnLst>
                            <p:par>
                              <p:cTn id="5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3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5" dur="2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6" dur="2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7" fill="hold">
                          <p:stCondLst>
                            <p:cond delay="indefinite"/>
                          </p:stCondLst>
                          <p:childTnLst>
                            <p:par>
                              <p:cTn id="5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1" dur="2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2" dur="2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3" fill="hold">
                          <p:stCondLst>
                            <p:cond delay="indefinite"/>
                          </p:stCondLst>
                          <p:childTnLst>
                            <p:par>
                              <p:cTn id="5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5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7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8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9" fill="hold">
                          <p:stCondLst>
                            <p:cond delay="indefinite"/>
                          </p:stCondLst>
                          <p:childTnLst>
                            <p:par>
                              <p:cTn id="5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3" dur="2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4" dur="2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5" fill="hold">
                          <p:stCondLst>
                            <p:cond delay="indefinite"/>
                          </p:stCondLst>
                          <p:childTnLst>
                            <p:par>
                              <p:cTn id="5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7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9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0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1" fill="hold">
                          <p:stCondLst>
                            <p:cond delay="indefinite"/>
                          </p:stCondLst>
                          <p:childTnLst>
                            <p:par>
                              <p:cTn id="5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5" dur="2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6" dur="2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7" fill="hold">
                          <p:stCondLst>
                            <p:cond delay="indefinite"/>
                          </p:stCondLst>
                          <p:childTnLst>
                            <p:par>
                              <p:cTn id="5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9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1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2" dur="2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3" fill="hold">
                          <p:stCondLst>
                            <p:cond delay="indefinite"/>
                          </p:stCondLst>
                          <p:childTnLst>
                            <p:par>
                              <p:cTn id="6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7" dur="2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8" dur="2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9" fill="hold">
                          <p:stCondLst>
                            <p:cond delay="indefinite"/>
                          </p:stCondLst>
                          <p:childTnLst>
                            <p:par>
                              <p:cTn id="6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1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3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4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5" fill="hold">
                          <p:stCondLst>
                            <p:cond delay="indefinite"/>
                          </p:stCondLst>
                          <p:childTnLst>
                            <p:par>
                              <p:cTn id="6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9" dur="2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0" dur="2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1" fill="hold">
                          <p:stCondLst>
                            <p:cond delay="indefinite"/>
                          </p:stCondLst>
                          <p:childTnLst>
                            <p:par>
                              <p:cTn id="6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3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5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6" dur="2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7" fill="hold">
                          <p:stCondLst>
                            <p:cond delay="indefinite"/>
                          </p:stCondLst>
                          <p:childTnLst>
                            <p:par>
                              <p:cTn id="6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1" dur="2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2" dur="2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3" fill="hold">
                          <p:stCondLst>
                            <p:cond delay="indefinite"/>
                          </p:stCondLst>
                          <p:childTnLst>
                            <p:par>
                              <p:cTn id="6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5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7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8" dur="2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9" fill="hold">
                          <p:stCondLst>
                            <p:cond delay="indefinite"/>
                          </p:stCondLst>
                          <p:childTnLst>
                            <p:par>
                              <p:cTn id="6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3" dur="2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4" dur="2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5" fill="hold">
                          <p:stCondLst>
                            <p:cond delay="indefinite"/>
                          </p:stCondLst>
                          <p:childTnLst>
                            <p:par>
                              <p:cTn id="6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7" presetID="2" presetClass="entr" presetSubtype="4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9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0" dur="2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1" fill="hold">
                          <p:stCondLst>
                            <p:cond delay="indefinite"/>
                          </p:stCondLst>
                          <p:childTnLst>
                            <p:par>
                              <p:cTn id="6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7" fill="hold">
                          <p:stCondLst>
                            <p:cond delay="indefinite"/>
                          </p:stCondLst>
                          <p:childTnLst>
                            <p:par>
                              <p:cTn id="6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9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1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5" dur="2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6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6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9" dur="2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0" fill="hold">
                          <p:stCondLst>
                            <p:cond delay="indefinite"/>
                          </p:stCondLst>
                          <p:childTnLst>
                            <p:par>
                              <p:cTn id="6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4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5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6" fill="hold">
                          <p:stCondLst>
                            <p:cond delay="indefinite"/>
                          </p:stCondLst>
                          <p:childTnLst>
                            <p:par>
                              <p:cTn id="6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0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1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2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4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8" fill="hold">
                          <p:stCondLst>
                            <p:cond delay="indefinite"/>
                          </p:stCondLst>
                          <p:childTnLst>
                            <p:par>
                              <p:cTn id="6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2" dur="2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9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6" dur="2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9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00" dur="2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1" fill="hold">
                          <p:stCondLst>
                            <p:cond delay="indefinite"/>
                          </p:stCondLst>
                          <p:childTnLst>
                            <p:par>
                              <p:cTn id="7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5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6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7" fill="hold">
                          <p:stCondLst>
                            <p:cond delay="indefinite"/>
                          </p:stCondLst>
                          <p:childTnLst>
                            <p:par>
                              <p:cTn id="7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1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2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9" fill="hold">
                          <p:stCondLst>
                            <p:cond delay="indefinite"/>
                          </p:stCondLst>
                          <p:childTnLst>
                            <p:par>
                              <p:cTn id="7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3" dur="2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4" fill="hold">
                          <p:stCondLst>
                            <p:cond delay="indefinite"/>
                          </p:stCondLst>
                          <p:childTnLst>
                            <p:par>
                              <p:cTn id="7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8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9" dur="3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0" fill="hold">
                          <p:stCondLst>
                            <p:cond delay="indefinite"/>
                          </p:stCondLst>
                          <p:childTnLst>
                            <p:par>
                              <p:cTn id="7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8" fill="hold">
                          <p:stCondLst>
                            <p:cond delay="indefinite"/>
                          </p:stCondLst>
                          <p:childTnLst>
                            <p:par>
                              <p:cTn id="7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2" dur="2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7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6" dur="2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74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0" dur="2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3" dur="2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4" fill="hold">
                          <p:stCondLst>
                            <p:cond delay="indefinite"/>
                          </p:stCondLst>
                          <p:childTnLst>
                            <p:par>
                              <p:cTn id="7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8" dur="4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9" dur="4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0" fill="hold">
                          <p:stCondLst>
                            <p:cond delay="indefinite"/>
                          </p:stCondLst>
                          <p:childTnLst>
                            <p:par>
                              <p:cTn id="7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2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4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6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8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1" grpId="0" animBg="1"/>
          <p:bldP spid="179" grpId="0" animBg="1"/>
          <p:bldP spid="178" grpId="0" animBg="1"/>
          <p:bldP spid="4" grpId="0" animBg="1"/>
          <p:bldP spid="86020" grpId="0" build="p"/>
          <p:bldP spid="117" grpId="0" animBg="1"/>
          <p:bldP spid="118" grpId="0" animBg="1"/>
          <p:bldP spid="12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3" grpId="0"/>
          <p:bldP spid="167" grpId="0"/>
          <p:bldP spid="168" grpId="0"/>
          <p:bldP spid="169" grpId="0"/>
          <p:bldP spid="170" grpId="0"/>
          <p:bldP spid="5" grpId="0" animBg="1"/>
          <p:bldP spid="5" grpId="1" animBg="1"/>
          <p:bldP spid="173" grpId="0" animBg="1"/>
          <p:bldP spid="173" grpId="1" animBg="1"/>
          <p:bldP spid="174" grpId="0" animBg="1"/>
          <p:bldP spid="174" grpId="1" animBg="1"/>
          <p:bldP spid="175" grpId="0" animBg="1"/>
          <p:bldP spid="175" grpId="1" animBg="1"/>
          <p:bldP spid="176" grpId="0" animBg="1"/>
          <p:bldP spid="176" grpId="1" animBg="1"/>
          <p:bldP spid="180" grpId="0" animBg="1"/>
          <p:bldP spid="180" grpId="1" animBg="1"/>
          <p:bldP spid="182" grpId="0" animBg="1"/>
          <p:bldP spid="182" grpId="1" animBg="1"/>
          <p:bldP spid="183" grpId="0" animBg="1"/>
          <p:bldP spid="183" grpId="1" animBg="1"/>
          <p:bldP spid="184" grpId="0" animBg="1"/>
          <p:bldP spid="184" grpId="1" animBg="1"/>
          <p:bldP spid="185" grpId="0" animBg="1"/>
          <p:bldP spid="185" grpId="1" animBg="1"/>
          <p:bldP spid="186" grpId="0" animBg="1"/>
          <p:bldP spid="186" grpId="1" animBg="1"/>
          <p:bldP spid="18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Rectangle 287"/>
          <p:cNvSpPr/>
          <p:nvPr/>
        </p:nvSpPr>
        <p:spPr bwMode="auto">
          <a:xfrm>
            <a:off x="5715001" y="1962150"/>
            <a:ext cx="2819399" cy="488275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89" name="Rectangle 288"/>
          <p:cNvSpPr/>
          <p:nvPr/>
        </p:nvSpPr>
        <p:spPr bwMode="auto">
          <a:xfrm>
            <a:off x="5715001" y="1473874"/>
            <a:ext cx="2819400" cy="49359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07" name="Rectangle 306"/>
          <p:cNvSpPr/>
          <p:nvPr/>
        </p:nvSpPr>
        <p:spPr bwMode="auto">
          <a:xfrm>
            <a:off x="5715000" y="940475"/>
            <a:ext cx="2819399" cy="52825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0" name="Straight Connector 69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3" name="Straight Connector 222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0" name="Straight Connector 239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1" name="Straight Connector 290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228599" y="681236"/>
            <a:ext cx="1255775" cy="402411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1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st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Event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1600200" y="681236"/>
            <a:ext cx="1981200" cy="402411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2nd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rPr>
              <a:t> Event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46" y="1733550"/>
            <a:ext cx="552954" cy="52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69100"/>
            <a:ext cx="606550" cy="49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>
            <a:stCxn id="1027" idx="3"/>
            <a:endCxn id="2054" idx="1"/>
          </p:cNvCxnSpPr>
          <p:nvPr/>
        </p:nvCxnSpPr>
        <p:spPr bwMode="auto">
          <a:xfrm flipV="1">
            <a:off x="1066800" y="1191811"/>
            <a:ext cx="838201" cy="804176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027" idx="3"/>
            <a:endCxn id="2055" idx="1"/>
          </p:cNvCxnSpPr>
          <p:nvPr/>
        </p:nvCxnSpPr>
        <p:spPr bwMode="auto">
          <a:xfrm flipV="1">
            <a:off x="1066800" y="1496610"/>
            <a:ext cx="838201" cy="499377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1028" idx="3"/>
            <a:endCxn id="170" idx="1"/>
          </p:cNvCxnSpPr>
          <p:nvPr/>
        </p:nvCxnSpPr>
        <p:spPr bwMode="auto">
          <a:xfrm flipV="1">
            <a:off x="1063750" y="3020611"/>
            <a:ext cx="841250" cy="295114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1028" idx="3"/>
            <a:endCxn id="171" idx="1"/>
          </p:cNvCxnSpPr>
          <p:nvPr/>
        </p:nvCxnSpPr>
        <p:spPr bwMode="auto">
          <a:xfrm>
            <a:off x="1063750" y="3315725"/>
            <a:ext cx="841250" cy="968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8219" y="57150"/>
            <a:ext cx="303781" cy="599437"/>
          </a:xfrm>
          <a:prstGeom prst="rect">
            <a:avLst/>
          </a:prstGeom>
        </p:spPr>
      </p:pic>
      <p:pic>
        <p:nvPicPr>
          <p:cNvPr id="211" name="Picture 2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3297" y="742950"/>
            <a:ext cx="317025" cy="565599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025749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3305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6353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9401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2239626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2544426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54549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593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3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641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68948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68426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7" name="Picture 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373226"/>
            <a:ext cx="457199" cy="33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9" name="Straight Arrow Connector 178"/>
          <p:cNvCxnSpPr>
            <a:stCxn id="1027" idx="3"/>
            <a:endCxn id="2056" idx="1"/>
          </p:cNvCxnSpPr>
          <p:nvPr/>
        </p:nvCxnSpPr>
        <p:spPr bwMode="auto">
          <a:xfrm flipV="1">
            <a:off x="1066800" y="1801410"/>
            <a:ext cx="838201" cy="194577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027" idx="3"/>
            <a:endCxn id="2057" idx="1"/>
          </p:cNvCxnSpPr>
          <p:nvPr/>
        </p:nvCxnSpPr>
        <p:spPr bwMode="auto">
          <a:xfrm>
            <a:off x="1066800" y="1995987"/>
            <a:ext cx="838201" cy="11022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027" idx="3"/>
            <a:endCxn id="2058" idx="1"/>
          </p:cNvCxnSpPr>
          <p:nvPr/>
        </p:nvCxnSpPr>
        <p:spPr bwMode="auto">
          <a:xfrm>
            <a:off x="1066800" y="1995987"/>
            <a:ext cx="838201" cy="40970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1027" idx="3"/>
            <a:endCxn id="2059" idx="1"/>
          </p:cNvCxnSpPr>
          <p:nvPr/>
        </p:nvCxnSpPr>
        <p:spPr bwMode="auto">
          <a:xfrm>
            <a:off x="1066800" y="1995987"/>
            <a:ext cx="838201" cy="71450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>
            <a:stCxn id="1028" idx="3"/>
            <a:endCxn id="173" idx="1"/>
          </p:cNvCxnSpPr>
          <p:nvPr/>
        </p:nvCxnSpPr>
        <p:spPr bwMode="auto">
          <a:xfrm>
            <a:off x="1063750" y="3315725"/>
            <a:ext cx="841250" cy="31448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028" idx="3"/>
            <a:endCxn id="174" idx="1"/>
          </p:cNvCxnSpPr>
          <p:nvPr/>
        </p:nvCxnSpPr>
        <p:spPr bwMode="auto">
          <a:xfrm>
            <a:off x="1063750" y="3315725"/>
            <a:ext cx="841250" cy="61928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028" idx="3"/>
            <a:endCxn id="176" idx="1"/>
          </p:cNvCxnSpPr>
          <p:nvPr/>
        </p:nvCxnSpPr>
        <p:spPr bwMode="auto">
          <a:xfrm>
            <a:off x="1063750" y="3315725"/>
            <a:ext cx="841250" cy="91876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1028" idx="3"/>
            <a:endCxn id="177" idx="1"/>
          </p:cNvCxnSpPr>
          <p:nvPr/>
        </p:nvCxnSpPr>
        <p:spPr bwMode="auto">
          <a:xfrm>
            <a:off x="1063750" y="3315725"/>
            <a:ext cx="841250" cy="122356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09540"/>
            <a:ext cx="1147822" cy="983847"/>
          </a:xfrm>
          <a:prstGeom prst="rect">
            <a:avLst/>
          </a:prstGeom>
        </p:spPr>
      </p:pic>
      <p:sp>
        <p:nvSpPr>
          <p:cNvPr id="209" name="Rectangle 4"/>
          <p:cNvSpPr txBox="1">
            <a:spLocks noChangeArrowheads="1"/>
          </p:cNvSpPr>
          <p:nvPr/>
        </p:nvSpPr>
        <p:spPr bwMode="auto">
          <a:xfrm>
            <a:off x="5334001" y="630037"/>
            <a:ext cx="3302812" cy="208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2880">
              <a:spcBef>
                <a:spcPts val="0"/>
              </a:spcBef>
              <a:buFontTx/>
              <a:buNone/>
            </a:pPr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observing  a head and a even number on a die?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observing a head and  at least 3 in a die.</a:t>
            </a:r>
          </a:p>
          <a:p>
            <a:pPr marL="582930" lvl="1">
              <a:spcBef>
                <a:spcPts val="0"/>
              </a:spcBef>
              <a:buFont typeface="+mj-lt"/>
              <a:buAutoNum type="alphaLcParenR"/>
            </a:pPr>
            <a:r>
              <a:rPr lang="en-US" sz="1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observing  head or tail that is greater</a:t>
            </a:r>
            <a:r>
              <a:rPr lang="en-US" sz="1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1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 4?</a:t>
            </a:r>
          </a:p>
          <a:p>
            <a:pPr marL="182880">
              <a:spcBef>
                <a:spcPts val="0"/>
              </a:spcBef>
              <a:buFontTx/>
              <a:buNone/>
            </a:pPr>
            <a:endParaRPr lang="en-US" sz="2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182880">
              <a:spcBef>
                <a:spcPts val="0"/>
              </a:spcBef>
              <a:buFontTx/>
              <a:buNone/>
            </a:pPr>
            <a:endParaRPr lang="en-US" sz="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-1" y="101926"/>
            <a:ext cx="8636813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r>
              <a:rPr lang="en-US" sz="16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Example 2: </a:t>
            </a:r>
            <a:r>
              <a:rPr lang="en-US" sz="16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Toss a fair coin </a:t>
            </a:r>
            <a:r>
              <a:rPr lang="en-US" sz="1600" b="1" kern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once then rolling a die. </a:t>
            </a:r>
            <a:r>
              <a:rPr lang="en-US" sz="16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What is the probability </a:t>
            </a:r>
            <a:endParaRPr lang="en-US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14" name="Rectangle 213"/>
          <p:cNvSpPr/>
          <p:nvPr/>
        </p:nvSpPr>
        <p:spPr bwMode="auto">
          <a:xfrm>
            <a:off x="3733800" y="666750"/>
            <a:ext cx="1676400" cy="419100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  <a:latin typeface="Century Gothic" pitchFamily="34" charset="0"/>
              </a:rPr>
              <a:t>Sample space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15" name="Rectangle 214"/>
          <p:cNvSpPr/>
          <p:nvPr/>
        </p:nvSpPr>
        <p:spPr bwMode="auto">
          <a:xfrm>
            <a:off x="4038600" y="1047750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</a:t>
            </a: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1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16" name="Rectangle 215"/>
          <p:cNvSpPr/>
          <p:nvPr/>
        </p:nvSpPr>
        <p:spPr bwMode="auto">
          <a:xfrm>
            <a:off x="4038600" y="13521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</a:t>
            </a: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2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17" name="Rectangle 216"/>
          <p:cNvSpPr/>
          <p:nvPr/>
        </p:nvSpPr>
        <p:spPr bwMode="auto">
          <a:xfrm>
            <a:off x="4038600" y="16569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3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18" name="Rectangle 217"/>
          <p:cNvSpPr/>
          <p:nvPr/>
        </p:nvSpPr>
        <p:spPr bwMode="auto">
          <a:xfrm>
            <a:off x="4038600" y="19617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4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19" name="Rectangle 218"/>
          <p:cNvSpPr/>
          <p:nvPr/>
        </p:nvSpPr>
        <p:spPr bwMode="auto">
          <a:xfrm>
            <a:off x="4038600" y="22665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5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4038600" y="2566694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H 6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cxnSp>
        <p:nvCxnSpPr>
          <p:cNvPr id="257" name="Straight Arrow Connector 256"/>
          <p:cNvCxnSpPr>
            <a:stCxn id="2054" idx="3"/>
            <a:endCxn id="215" idx="1"/>
          </p:cNvCxnSpPr>
          <p:nvPr/>
        </p:nvCxnSpPr>
        <p:spPr bwMode="auto">
          <a:xfrm flipV="1">
            <a:off x="2362200" y="1164362"/>
            <a:ext cx="1676400" cy="2744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>
            <a:stCxn id="54" idx="1"/>
            <a:endCxn id="216" idx="1"/>
          </p:cNvCxnSpPr>
          <p:nvPr/>
        </p:nvCxnSpPr>
        <p:spPr bwMode="auto">
          <a:xfrm flipV="1">
            <a:off x="2362200" y="1468729"/>
            <a:ext cx="1676400" cy="32735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>
            <a:stCxn id="2056" idx="3"/>
            <a:endCxn id="217" idx="1"/>
          </p:cNvCxnSpPr>
          <p:nvPr/>
        </p:nvCxnSpPr>
        <p:spPr bwMode="auto">
          <a:xfrm flipV="1">
            <a:off x="2362200" y="1773529"/>
            <a:ext cx="1676400" cy="2788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>
            <a:stCxn id="2057" idx="3"/>
            <a:endCxn id="218" idx="1"/>
          </p:cNvCxnSpPr>
          <p:nvPr/>
        </p:nvCxnSpPr>
        <p:spPr bwMode="auto">
          <a:xfrm flipV="1">
            <a:off x="2362200" y="2078329"/>
            <a:ext cx="1676400" cy="2788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>
            <a:stCxn id="2058" idx="3"/>
            <a:endCxn id="219" idx="1"/>
          </p:cNvCxnSpPr>
          <p:nvPr/>
        </p:nvCxnSpPr>
        <p:spPr bwMode="auto">
          <a:xfrm flipV="1">
            <a:off x="2362200" y="2383129"/>
            <a:ext cx="1676400" cy="2255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>
            <a:stCxn id="2059" idx="3"/>
            <a:endCxn id="220" idx="1"/>
          </p:cNvCxnSpPr>
          <p:nvPr/>
        </p:nvCxnSpPr>
        <p:spPr bwMode="auto">
          <a:xfrm flipV="1">
            <a:off x="2362200" y="2683306"/>
            <a:ext cx="1676400" cy="27182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6" name="Rectangle 275"/>
          <p:cNvSpPr/>
          <p:nvPr/>
        </p:nvSpPr>
        <p:spPr bwMode="auto">
          <a:xfrm>
            <a:off x="4038600" y="2876550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</a:t>
            </a: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1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77" name="Rectangle 276"/>
          <p:cNvSpPr/>
          <p:nvPr/>
        </p:nvSpPr>
        <p:spPr bwMode="auto">
          <a:xfrm>
            <a:off x="4038600" y="31809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</a:t>
            </a: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2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78" name="Rectangle 277"/>
          <p:cNvSpPr/>
          <p:nvPr/>
        </p:nvSpPr>
        <p:spPr bwMode="auto">
          <a:xfrm>
            <a:off x="4038600" y="34857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3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79" name="Rectangle 278"/>
          <p:cNvSpPr/>
          <p:nvPr/>
        </p:nvSpPr>
        <p:spPr bwMode="auto">
          <a:xfrm>
            <a:off x="4038600" y="37905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kumimoji="0" lang="en-US" sz="1800" b="1" i="0" u="none" strike="noStrike" cap="all" normalizeH="0" baseline="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4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80" name="Rectangle 279"/>
          <p:cNvSpPr/>
          <p:nvPr/>
        </p:nvSpPr>
        <p:spPr bwMode="auto">
          <a:xfrm>
            <a:off x="4038600" y="4095317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lang="en-US" b="1" cap="all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5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sp>
        <p:nvSpPr>
          <p:cNvPr id="281" name="Rectangle 280"/>
          <p:cNvSpPr/>
          <p:nvPr/>
        </p:nvSpPr>
        <p:spPr bwMode="auto">
          <a:xfrm>
            <a:off x="4038600" y="4395494"/>
            <a:ext cx="1143000" cy="23322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cap="all" dirty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t</a:t>
            </a:r>
            <a:r>
              <a:rPr lang="en-US" b="1" cap="all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 6</a:t>
            </a:r>
            <a:endParaRPr kumimoji="0" lang="en-US" sz="1800" b="1" i="0" u="none" strike="noStrike" cap="all" normalizeH="0" baseline="0" dirty="0" smtClean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</a:endParaRPr>
          </a:p>
        </p:txBody>
      </p:sp>
      <p:cxnSp>
        <p:nvCxnSpPr>
          <p:cNvPr id="282" name="Straight Arrow Connector 281"/>
          <p:cNvCxnSpPr>
            <a:stCxn id="170" idx="3"/>
            <a:endCxn id="276" idx="1"/>
          </p:cNvCxnSpPr>
          <p:nvPr/>
        </p:nvCxnSpPr>
        <p:spPr bwMode="auto">
          <a:xfrm flipV="1">
            <a:off x="2362199" y="2993162"/>
            <a:ext cx="1676401" cy="2744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3" name="Straight Arrow Connector 282"/>
          <p:cNvCxnSpPr>
            <a:stCxn id="171" idx="3"/>
            <a:endCxn id="277" idx="1"/>
          </p:cNvCxnSpPr>
          <p:nvPr/>
        </p:nvCxnSpPr>
        <p:spPr bwMode="auto">
          <a:xfrm flipV="1">
            <a:off x="2362199" y="3297529"/>
            <a:ext cx="1676401" cy="2788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4" name="Straight Arrow Connector 283"/>
          <p:cNvCxnSpPr>
            <a:stCxn id="173" idx="3"/>
            <a:endCxn id="278" idx="1"/>
          </p:cNvCxnSpPr>
          <p:nvPr/>
        </p:nvCxnSpPr>
        <p:spPr bwMode="auto">
          <a:xfrm flipV="1">
            <a:off x="2362199" y="3602329"/>
            <a:ext cx="1676401" cy="2788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5" name="Straight Arrow Connector 284"/>
          <p:cNvCxnSpPr>
            <a:stCxn id="174" idx="3"/>
            <a:endCxn id="279" idx="1"/>
          </p:cNvCxnSpPr>
          <p:nvPr/>
        </p:nvCxnSpPr>
        <p:spPr bwMode="auto">
          <a:xfrm flipV="1">
            <a:off x="2362199" y="3907129"/>
            <a:ext cx="1676401" cy="2788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6" name="Straight Arrow Connector 285"/>
          <p:cNvCxnSpPr>
            <a:stCxn id="176" idx="3"/>
            <a:endCxn id="280" idx="1"/>
          </p:cNvCxnSpPr>
          <p:nvPr/>
        </p:nvCxnSpPr>
        <p:spPr bwMode="auto">
          <a:xfrm flipV="1">
            <a:off x="2362199" y="4211929"/>
            <a:ext cx="1676401" cy="2255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7" name="Straight Arrow Connector 286"/>
          <p:cNvCxnSpPr>
            <a:stCxn id="177" idx="3"/>
            <a:endCxn id="281" idx="1"/>
          </p:cNvCxnSpPr>
          <p:nvPr/>
        </p:nvCxnSpPr>
        <p:spPr bwMode="auto">
          <a:xfrm flipV="1">
            <a:off x="2362199" y="4512106"/>
            <a:ext cx="1676401" cy="27182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8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2724150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a)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𝟐𝟓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08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2724150"/>
                <a:ext cx="3191719" cy="563926"/>
              </a:xfrm>
              <a:prstGeom prst="rect">
                <a:avLst/>
              </a:prstGeom>
              <a:blipFill rotWithShape="1">
                <a:blip r:embed="rId14"/>
                <a:stretch>
                  <a:fillRect l="-3053" t="-9783" b="-456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9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3074624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b)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𝟓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𝟑𝟑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09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074624"/>
                <a:ext cx="3191719" cy="563926"/>
              </a:xfrm>
              <a:prstGeom prst="rect">
                <a:avLst/>
              </a:prstGeom>
              <a:blipFill rotWithShape="1">
                <a:blip r:embed="rId15"/>
                <a:stretch>
                  <a:fillRect l="-3053" t="-8602" b="-440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0" name="Rectangle 4"/>
              <p:cNvSpPr txBox="1">
                <a:spLocks noChangeArrowheads="1"/>
              </p:cNvSpPr>
              <p:nvPr/>
            </p:nvSpPr>
            <p:spPr bwMode="auto">
              <a:xfrm>
                <a:off x="5486400" y="3455624"/>
                <a:ext cx="3191719" cy="5639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cene3d>
                  <a:camera prst="orthographicFront"/>
                  <a:lightRig rig="threePt" dir="t"/>
                </a:scene3d>
                <a:sp3d extrusionH="57150">
                  <a:bevelT w="38100" h="38100" prst="relaxedInset"/>
                </a:sp3d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297180" lvl="1" indent="0">
                  <a:spcBef>
                    <a:spcPts val="0"/>
                  </a:spcBef>
                  <a:buNone/>
                </a:pPr>
                <a:r>
                  <a:rPr lang="en-US" sz="18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c) </a:t>
                </a:r>
                <a:r>
                  <a:rPr lang="en-US" sz="1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𝟓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𝒉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𝒕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𝟓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,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𝒕</m:t>
                        </m:r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sz="1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chemeClr val="accent3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en-US" sz="1400" b="1" i="1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chemeClr val="accent3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</a:rPr>
                      <m:t>𝟑𝟑</m:t>
                    </m:r>
                  </m:oMath>
                </a14:m>
                <a:endParaRPr lang="en-US" sz="1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marL="182880">
                  <a:spcBef>
                    <a:spcPts val="0"/>
                  </a:spcBef>
                  <a:buFontTx/>
                  <a:buNone/>
                </a:pPr>
                <a:endParaRPr lang="en-US" sz="1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10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6400" y="3455624"/>
                <a:ext cx="3191719" cy="563926"/>
              </a:xfrm>
              <a:prstGeom prst="rect">
                <a:avLst/>
              </a:prstGeom>
              <a:blipFill rotWithShape="1">
                <a:blip r:embed="rId16"/>
                <a:stretch>
                  <a:fillRect l="-3053" t="-9783" b="-456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1" name="Oval 310"/>
          <p:cNvSpPr/>
          <p:nvPr/>
        </p:nvSpPr>
        <p:spPr bwMode="auto">
          <a:xfrm>
            <a:off x="4038600" y="12763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2" name="Oval 311"/>
          <p:cNvSpPr/>
          <p:nvPr/>
        </p:nvSpPr>
        <p:spPr bwMode="auto">
          <a:xfrm>
            <a:off x="4038600" y="1886383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3" name="Oval 312"/>
          <p:cNvSpPr/>
          <p:nvPr/>
        </p:nvSpPr>
        <p:spPr bwMode="auto">
          <a:xfrm>
            <a:off x="4114800" y="2495983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4" name="Oval 313"/>
          <p:cNvSpPr/>
          <p:nvPr/>
        </p:nvSpPr>
        <p:spPr bwMode="auto">
          <a:xfrm>
            <a:off x="4044713" y="21907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5" name="Oval 314"/>
          <p:cNvSpPr/>
          <p:nvPr/>
        </p:nvSpPr>
        <p:spPr bwMode="auto">
          <a:xfrm>
            <a:off x="4038600" y="1886383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6" name="Oval 315"/>
          <p:cNvSpPr/>
          <p:nvPr/>
        </p:nvSpPr>
        <p:spPr bwMode="auto">
          <a:xfrm>
            <a:off x="4114800" y="2495983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7" name="Oval 316"/>
          <p:cNvSpPr/>
          <p:nvPr/>
        </p:nvSpPr>
        <p:spPr bwMode="auto">
          <a:xfrm>
            <a:off x="4038600" y="15811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9" name="Oval 318"/>
          <p:cNvSpPr/>
          <p:nvPr/>
        </p:nvSpPr>
        <p:spPr bwMode="auto">
          <a:xfrm>
            <a:off x="4038600" y="21907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20" name="Oval 319"/>
          <p:cNvSpPr/>
          <p:nvPr/>
        </p:nvSpPr>
        <p:spPr bwMode="auto">
          <a:xfrm>
            <a:off x="4038600" y="40195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21" name="Oval 320"/>
          <p:cNvSpPr/>
          <p:nvPr/>
        </p:nvSpPr>
        <p:spPr bwMode="auto">
          <a:xfrm>
            <a:off x="4114800" y="2495550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22" name="Oval 321"/>
          <p:cNvSpPr/>
          <p:nvPr/>
        </p:nvSpPr>
        <p:spPr bwMode="auto">
          <a:xfrm>
            <a:off x="4038600" y="4324783"/>
            <a:ext cx="1136887" cy="380567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598201"/>
      </p:ext>
    </p:extLst>
  </p:cSld>
  <p:clrMapOvr>
    <a:masterClrMapping/>
  </p:clrMapOvr>
  <p:transition>
    <p:fade thruBlk="1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8" fill="hold" grpId="0" nodeType="clickEffect" p14:presetBounceEnd="55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9" dur="2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0" dur="2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5" dur="500" fill="hold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6" dur="500" fill="hold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500" fill="hold"/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500" fill="hold"/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7" dur="500" fill="hold"/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8" dur="500" fill="hold"/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500" fill="hold"/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5" fill="hold">
                          <p:stCondLst>
                            <p:cond delay="indefinite"/>
                          </p:stCondLst>
                          <p:childTnLst>
                            <p:par>
                              <p:cTn id="3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4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5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6" fill="hold">
                          <p:stCondLst>
                            <p:cond delay="indefinite"/>
                          </p:stCondLst>
                          <p:childTnLst>
                            <p:par>
                              <p:cTn id="3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8" presetID="4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0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1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2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6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9" fill="hold">
                          <p:stCondLst>
                            <p:cond delay="indefinite"/>
                          </p:stCondLst>
                          <p:childTnLst>
                            <p:par>
                              <p:cTn id="4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7" dur="200"/>
                                            <p:tgtEl>
                                              <p:spTgt spid="2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8" dur="2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9" dur="2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0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1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7" dur="200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8" dur="2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9" dur="2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0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3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2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7" dur="200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8" dur="2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9" dur="2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3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3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7" dur="200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8" dur="2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9" dur="2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4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4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7" dur="2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8" dur="2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9" dur="2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3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7" dur="200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8" dur="2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9" dur="2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0" fill="hold">
                          <p:stCondLst>
                            <p:cond delay="indefinite"/>
                          </p:stCondLst>
                          <p:childTnLst>
                            <p:par>
                              <p:cTn id="4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6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8" dur="2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9" dur="2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0" dur="2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7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8" dur="2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9" dur="2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0" dur="2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1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4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8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8" dur="2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9" dur="2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0" dur="2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4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9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8" dur="2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9" dur="2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0" dur="2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0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4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5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0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8" dur="2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9" dur="2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0" dur="2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4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8" dur="2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9" dur="2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0" dur="2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1" fill="hold">
                          <p:stCondLst>
                            <p:cond delay="indefinite"/>
                          </p:stCondLst>
                          <p:childTnLst>
                            <p:par>
                              <p:cTn id="5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5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6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0" dur="2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31" dur="2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53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5" dur="2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6" dur="2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7" fill="hold">
                                <p:stCondLst>
                                  <p:cond delay="920"/>
                                </p:stCondLst>
                                <p:childTnLst>
                                  <p:par>
                                    <p:cTn id="53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0" dur="2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1" dur="2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2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54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5" dur="2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6" dur="2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7" fill="hold">
                                <p:stCondLst>
                                  <p:cond delay="1340"/>
                                </p:stCondLst>
                                <p:childTnLst>
                                  <p:par>
                                    <p:cTn id="54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0" dur="2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1" dur="2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2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55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5" dur="2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6" dur="2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7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55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60" dur="2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1" dur="2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2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56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5" dur="2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6" dur="2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7" fill="hold">
                                <p:stCondLst>
                                  <p:cond delay="2180"/>
                                </p:stCondLst>
                                <p:childTnLst>
                                  <p:par>
                                    <p:cTn id="56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0" dur="2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71" dur="2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2" fill="hold">
                                <p:stCondLst>
                                  <p:cond delay="2380"/>
                                </p:stCondLst>
                                <p:childTnLst>
                                  <p:par>
                                    <p:cTn id="57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5" dur="2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6" dur="2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7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0" dur="2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1" dur="2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8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5" dur="2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6" dur="2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7" fill="hold">
                                <p:stCondLst>
                                  <p:cond delay="3020"/>
                                </p:stCondLst>
                                <p:childTnLst>
                                  <p:par>
                                    <p:cTn id="58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90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1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2" fill="hold">
                                <p:stCondLst>
                                  <p:cond delay="3220"/>
                                </p:stCondLst>
                                <p:childTnLst>
                                  <p:par>
                                    <p:cTn id="59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5" dur="2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6" dur="2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7" fill="hold">
                                <p:stCondLst>
                                  <p:cond delay="3440"/>
                                </p:stCondLst>
                                <p:childTnLst>
                                  <p:par>
                                    <p:cTn id="59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00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01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2" fill="hold">
                                <p:stCondLst>
                                  <p:cond delay="3640"/>
                                </p:stCondLst>
                                <p:childTnLst>
                                  <p:par>
                                    <p:cTn id="60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5" dur="2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6" dur="2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7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60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10" dur="2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11" dur="2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2" fill="hold">
                                <p:stCondLst>
                                  <p:cond delay="4060"/>
                                </p:stCondLst>
                                <p:childTnLst>
                                  <p:par>
                                    <p:cTn id="61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5" dur="2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6" dur="2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7" fill="hold">
                                <p:stCondLst>
                                  <p:cond delay="4280"/>
                                </p:stCondLst>
                                <p:childTnLst>
                                  <p:par>
                                    <p:cTn id="61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0" dur="2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21" dur="2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2" fill="hold">
                                <p:stCondLst>
                                  <p:cond delay="4480"/>
                                </p:stCondLst>
                                <p:childTnLst>
                                  <p:par>
                                    <p:cTn id="62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5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6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2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0" dur="2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1" dur="2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5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6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7" fill="hold">
                                <p:stCondLst>
                                  <p:cond delay="5120"/>
                                </p:stCondLst>
                                <p:childTnLst>
                                  <p:par>
                                    <p:cTn id="638" presetID="2" presetClass="entr" presetSubtype="8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40" dur="2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1" dur="2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2" fill="hold">
                                <p:stCondLst>
                                  <p:cond delay="5320"/>
                                </p:stCondLst>
                                <p:childTnLst>
                                  <p:par>
                                    <p:cTn id="643" presetID="2" presetClass="entr" presetSubtype="4" accel="3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5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6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7" fill="hold">
                          <p:stCondLst>
                            <p:cond delay="indefinite"/>
                          </p:stCondLst>
                          <p:childTnLst>
                            <p:par>
                              <p:cTn id="6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1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2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3" fill="hold">
                          <p:stCondLst>
                            <p:cond delay="indefinite"/>
                          </p:stCondLst>
                          <p:childTnLst>
                            <p:par>
                              <p:cTn id="6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7" dur="2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5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1" dur="2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5" dur="2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6" fill="hold">
                          <p:stCondLst>
                            <p:cond delay="indefinite"/>
                          </p:stCondLst>
                          <p:childTnLst>
                            <p:par>
                              <p:cTn id="6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8" presetID="2" presetClass="entr" presetSubtype="2" fill="hold" grpId="0" nodeType="clickEffect" p14:presetBounceEnd="6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333">
                                          <p:cBhvr additive="base">
                                            <p:cTn id="670" dur="3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333">
                                          <p:cBhvr additive="base">
                                            <p:cTn id="671" dur="3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2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3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5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8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1" fill="hold">
                          <p:stCondLst>
                            <p:cond delay="indefinite"/>
                          </p:stCondLst>
                          <p:childTnLst>
                            <p:par>
                              <p:cTn id="6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5" dur="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6" dur="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7" fill="hold">
                          <p:stCondLst>
                            <p:cond delay="indefinite"/>
                          </p:stCondLst>
                          <p:childTnLst>
                            <p:par>
                              <p:cTn id="6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9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1" dur="2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9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5" dur="2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6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9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9" dur="2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0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03" dur="2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4" fill="hold">
                          <p:stCondLst>
                            <p:cond delay="indefinite"/>
                          </p:stCondLst>
                          <p:childTnLst>
                            <p:par>
                              <p:cTn id="7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6" presetID="2" presetClass="entr" presetSubtype="2" fill="hold" grpId="0" nodeType="clickEffect" p14:presetBounceEnd="5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08" dur="3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09" dur="3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0" fill="hold">
                          <p:stCondLst>
                            <p:cond delay="indefinite"/>
                          </p:stCondLst>
                          <p:childTnLst>
                            <p:par>
                              <p:cTn id="7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4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5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1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0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3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8" fill="hold">
                          <p:stCondLst>
                            <p:cond delay="indefinite"/>
                          </p:stCondLst>
                          <p:childTnLst>
                            <p:par>
                              <p:cTn id="7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2" dur="2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73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6" dur="2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73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0" dur="2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4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4" dur="2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5" fill="hold">
                          <p:stCondLst>
                            <p:cond delay="indefinite"/>
                          </p:stCondLst>
                          <p:childTnLst>
                            <p:par>
                              <p:cTn id="7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7" presetID="2" presetClass="entr" presetSubtype="2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49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750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1" fill="hold">
                          <p:stCondLst>
                            <p:cond delay="indefinite"/>
                          </p:stCondLst>
                          <p:childTnLst>
                            <p:par>
                              <p:cTn id="7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3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2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8" grpId="0" animBg="1"/>
          <p:bldP spid="289" grpId="0" animBg="1"/>
          <p:bldP spid="307" grpId="0" animBg="1"/>
          <p:bldP spid="8" grpId="0" animBg="1"/>
          <p:bldP spid="96" grpId="0" animBg="1"/>
          <p:bldP spid="209" grpId="0" uiExpand="1" build="p"/>
          <p:bldP spid="210" grpId="0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308" grpId="0"/>
          <p:bldP spid="309" grpId="0"/>
          <p:bldP spid="310" grpId="0"/>
          <p:bldP spid="311" grpId="0" animBg="1"/>
          <p:bldP spid="311" grpId="1" animBg="1"/>
          <p:bldP spid="312" grpId="0" animBg="1"/>
          <p:bldP spid="312" grpId="1" animBg="1"/>
          <p:bldP spid="313" grpId="0" animBg="1"/>
          <p:bldP spid="313" grpId="1" animBg="1"/>
          <p:bldP spid="314" grpId="0" animBg="1"/>
          <p:bldP spid="314" grpId="1" animBg="1"/>
          <p:bldP spid="315" grpId="0" animBg="1"/>
          <p:bldP spid="315" grpId="1" animBg="1"/>
          <p:bldP spid="316" grpId="0" animBg="1"/>
          <p:bldP spid="316" grpId="1" animBg="1"/>
          <p:bldP spid="317" grpId="0" animBg="1"/>
          <p:bldP spid="317" grpId="1" animBg="1"/>
          <p:bldP spid="319" grpId="0" animBg="1"/>
          <p:bldP spid="319" grpId="1" animBg="1"/>
          <p:bldP spid="320" grpId="0" animBg="1"/>
          <p:bldP spid="320" grpId="1" animBg="1"/>
          <p:bldP spid="321" grpId="0" animBg="1"/>
          <p:bldP spid="321" grpId="1" animBg="1"/>
          <p:bldP spid="322" grpId="0" animBg="1"/>
          <p:bldP spid="3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2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2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1" fill="hold">
                          <p:stCondLst>
                            <p:cond delay="indefinite"/>
                          </p:stCondLst>
                          <p:childTnLst>
                            <p:par>
                              <p:cTn id="3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5" dur="500" fill="hold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6" dur="500" fill="hold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7" fill="hold">
                          <p:stCondLst>
                            <p:cond delay="indefinite"/>
                          </p:stCondLst>
                          <p:childTnLst>
                            <p:par>
                              <p:cTn id="3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500" fill="hold"/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500" fill="hold"/>
                                            <p:tgtEl>
                                              <p:spTgt spid="209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3" fill="hold">
                          <p:stCondLst>
                            <p:cond delay="indefinite"/>
                          </p:stCondLst>
                          <p:childTnLst>
                            <p:par>
                              <p:cTn id="3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7" dur="500" fill="hold"/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8" dur="500" fill="hold"/>
                                            <p:tgtEl>
                                              <p:spTgt spid="20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9" fill="hold">
                          <p:stCondLst>
                            <p:cond delay="indefinite"/>
                          </p:stCondLst>
                          <p:childTnLst>
                            <p:par>
                              <p:cTn id="3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500" fill="hold"/>
                                            <p:tgtEl>
                                              <p:spTgt spid="209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5" fill="hold">
                          <p:stCondLst>
                            <p:cond delay="indefinite"/>
                          </p:stCondLst>
                          <p:childTnLst>
                            <p:par>
                              <p:cTn id="3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4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5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6" fill="hold">
                          <p:stCondLst>
                            <p:cond delay="indefinite"/>
                          </p:stCondLst>
                          <p:childTnLst>
                            <p:par>
                              <p:cTn id="3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8" presetID="4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0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1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2" dur="5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6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7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8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9" fill="hold">
                          <p:stCondLst>
                            <p:cond delay="indefinite"/>
                          </p:stCondLst>
                          <p:childTnLst>
                            <p:par>
                              <p:cTn id="4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7" dur="200"/>
                                            <p:tgtEl>
                                              <p:spTgt spid="2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8" dur="2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9" dur="200" fill="hold"/>
                                            <p:tgtEl>
                                              <p:spTgt spid="20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0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1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7" dur="200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8" dur="2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9" dur="2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0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3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2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7" dur="200"/>
                                            <p:tgtEl>
                                              <p:spTgt spid="20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8" dur="2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9" dur="200" fill="hold"/>
                                            <p:tgtEl>
                                              <p:spTgt spid="20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3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3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7" dur="200"/>
                                            <p:tgtEl>
                                              <p:spTgt spid="20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8" dur="2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9" dur="200" fill="hold"/>
                                            <p:tgtEl>
                                              <p:spTgt spid="2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4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4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7" dur="2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8" dur="2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9" dur="200" fill="hold"/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3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5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7" dur="200"/>
                                            <p:tgtEl>
                                              <p:spTgt spid="20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8" dur="2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9" dur="2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0" fill="hold">
                          <p:stCondLst>
                            <p:cond delay="indefinite"/>
                          </p:stCondLst>
                          <p:childTnLst>
                            <p:par>
                              <p:cTn id="4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6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8" dur="2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9" dur="2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0" dur="2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7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8" dur="2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9" dur="2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0" dur="2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1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4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8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8" dur="2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9" dur="2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0" dur="2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4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9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8" dur="2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9" dur="2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0" dur="2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0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4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5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0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8" dur="2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9" dur="2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0" dur="2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4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6" presetID="45" presetClass="entr" presetSubtype="0" repeatCount="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8" dur="2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9" dur="2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0" dur="2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1" fill="hold">
                          <p:stCondLst>
                            <p:cond delay="indefinite"/>
                          </p:stCondLst>
                          <p:childTnLst>
                            <p:par>
                              <p:cTn id="5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5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6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0" dur="2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1" dur="2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53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5" dur="2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6" dur="2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7" fill="hold">
                                <p:stCondLst>
                                  <p:cond delay="920"/>
                                </p:stCondLst>
                                <p:childTnLst>
                                  <p:par>
                                    <p:cTn id="53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0" dur="2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1" dur="2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2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54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5" dur="2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6" dur="2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7" fill="hold">
                                <p:stCondLst>
                                  <p:cond delay="1340"/>
                                </p:stCondLst>
                                <p:childTnLst>
                                  <p:par>
                                    <p:cTn id="54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0" dur="2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1" dur="2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2" fill="hold">
                                <p:stCondLst>
                                  <p:cond delay="1540"/>
                                </p:stCondLst>
                                <p:childTnLst>
                                  <p:par>
                                    <p:cTn id="55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5" dur="2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6" dur="2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7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55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0" dur="2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1" dur="2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2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56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5" dur="2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6" dur="2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7" fill="hold">
                                <p:stCondLst>
                                  <p:cond delay="2180"/>
                                </p:stCondLst>
                                <p:childTnLst>
                                  <p:par>
                                    <p:cTn id="56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0" dur="2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1" dur="2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2" fill="hold">
                                <p:stCondLst>
                                  <p:cond delay="2380"/>
                                </p:stCondLst>
                                <p:childTnLst>
                                  <p:par>
                                    <p:cTn id="57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5" dur="2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6" dur="2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0" dur="2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1" dur="2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8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5" dur="2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6" dur="2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7" fill="hold">
                                <p:stCondLst>
                                  <p:cond delay="3020"/>
                                </p:stCondLst>
                                <p:childTnLst>
                                  <p:par>
                                    <p:cTn id="58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0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1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2" fill="hold">
                                <p:stCondLst>
                                  <p:cond delay="3220"/>
                                </p:stCondLst>
                                <p:childTnLst>
                                  <p:par>
                                    <p:cTn id="59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5" dur="2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6" dur="2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7" fill="hold">
                                <p:stCondLst>
                                  <p:cond delay="3440"/>
                                </p:stCondLst>
                                <p:childTnLst>
                                  <p:par>
                                    <p:cTn id="59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0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1" dur="2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2" fill="hold">
                                <p:stCondLst>
                                  <p:cond delay="3640"/>
                                </p:stCondLst>
                                <p:childTnLst>
                                  <p:par>
                                    <p:cTn id="60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5" dur="2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6" dur="2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7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60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0" dur="2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1" dur="2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2" fill="hold">
                                <p:stCondLst>
                                  <p:cond delay="4060"/>
                                </p:stCondLst>
                                <p:childTnLst>
                                  <p:par>
                                    <p:cTn id="61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5" dur="2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6" dur="2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7" fill="hold">
                                <p:stCondLst>
                                  <p:cond delay="4280"/>
                                </p:stCondLst>
                                <p:childTnLst>
                                  <p:par>
                                    <p:cTn id="6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0" dur="2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1" dur="2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2" fill="hold">
                                <p:stCondLst>
                                  <p:cond delay="4480"/>
                                </p:stCondLst>
                                <p:childTnLst>
                                  <p:par>
                                    <p:cTn id="62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5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6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0" dur="2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1" dur="2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5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6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7" fill="hold">
                                <p:stCondLst>
                                  <p:cond delay="5120"/>
                                </p:stCondLst>
                                <p:childTnLst>
                                  <p:par>
                                    <p:cTn id="63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0" dur="2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1" dur="2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2" fill="hold">
                                <p:stCondLst>
                                  <p:cond delay="5320"/>
                                </p:stCondLst>
                                <p:childTnLst>
                                  <p:par>
                                    <p:cTn id="643" presetID="2" presetClass="entr" presetSubtype="4" accel="3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5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6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7" fill="hold">
                          <p:stCondLst>
                            <p:cond delay="indefinite"/>
                          </p:stCondLst>
                          <p:childTnLst>
                            <p:par>
                              <p:cTn id="6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1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2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3" fill="hold">
                          <p:stCondLst>
                            <p:cond delay="indefinite"/>
                          </p:stCondLst>
                          <p:childTnLst>
                            <p:par>
                              <p:cTn id="6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7" dur="2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5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1" dur="2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5" dur="2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6" fill="hold">
                          <p:stCondLst>
                            <p:cond delay="indefinite"/>
                          </p:stCondLst>
                          <p:childTnLst>
                            <p:par>
                              <p:cTn id="6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0" dur="3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1" dur="3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2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3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5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8" fill="hold">
                                <p:stCondLst>
                                  <p:cond delay="1020"/>
                                </p:stCondLst>
                                <p:childTnLst>
                                  <p:par>
                                    <p:cTn id="67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1" fill="hold">
                          <p:stCondLst>
                            <p:cond delay="indefinite"/>
                          </p:stCondLst>
                          <p:childTnLst>
                            <p:par>
                              <p:cTn id="6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5" dur="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6" dur="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7" fill="hold">
                          <p:stCondLst>
                            <p:cond delay="indefinite"/>
                          </p:stCondLst>
                          <p:childTnLst>
                            <p:par>
                              <p:cTn id="6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9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1" dur="2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2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69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5" dur="2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6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69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99" dur="2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0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0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03" dur="2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4" fill="hold">
                          <p:stCondLst>
                            <p:cond delay="indefinite"/>
                          </p:stCondLst>
                          <p:childTnLst>
                            <p:par>
                              <p:cTn id="7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8" dur="3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9" dur="3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0" fill="hold">
                          <p:stCondLst>
                            <p:cond delay="indefinite"/>
                          </p:stCondLst>
                          <p:childTnLst>
                            <p:par>
                              <p:cTn id="7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4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5" dur="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17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0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3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2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8" fill="hold">
                          <p:stCondLst>
                            <p:cond delay="indefinite"/>
                          </p:stCondLst>
                          <p:childTnLst>
                            <p:par>
                              <p:cTn id="7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0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2" dur="2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3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73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6" dur="2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7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73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0" dur="2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1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74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44" dur="2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5" fill="hold">
                          <p:stCondLst>
                            <p:cond delay="indefinite"/>
                          </p:stCondLst>
                          <p:childTnLst>
                            <p:par>
                              <p:cTn id="7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9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0" dur="3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1" fill="hold">
                          <p:stCondLst>
                            <p:cond delay="indefinite"/>
                          </p:stCondLst>
                          <p:childTnLst>
                            <p:par>
                              <p:cTn id="7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3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6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9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2" presetID="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8" grpId="0" animBg="1"/>
          <p:bldP spid="289" grpId="0" animBg="1"/>
          <p:bldP spid="307" grpId="0" animBg="1"/>
          <p:bldP spid="8" grpId="0" animBg="1"/>
          <p:bldP spid="96" grpId="0" animBg="1"/>
          <p:bldP spid="209" grpId="0" uiExpand="1" build="p"/>
          <p:bldP spid="210" grpId="0"/>
          <p:bldP spid="214" grpId="0" animBg="1"/>
          <p:bldP spid="215" grpId="0" animBg="1"/>
          <p:bldP spid="216" grpId="0" animBg="1"/>
          <p:bldP spid="217" grpId="0" animBg="1"/>
          <p:bldP spid="218" grpId="0" animBg="1"/>
          <p:bldP spid="219" grpId="0" animBg="1"/>
          <p:bldP spid="220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  <p:bldP spid="281" grpId="0" animBg="1"/>
          <p:bldP spid="308" grpId="0"/>
          <p:bldP spid="309" grpId="0"/>
          <p:bldP spid="310" grpId="0"/>
          <p:bldP spid="311" grpId="0" animBg="1"/>
          <p:bldP spid="311" grpId="1" animBg="1"/>
          <p:bldP spid="312" grpId="0" animBg="1"/>
          <p:bldP spid="312" grpId="1" animBg="1"/>
          <p:bldP spid="313" grpId="0" animBg="1"/>
          <p:bldP spid="313" grpId="1" animBg="1"/>
          <p:bldP spid="314" grpId="0" animBg="1"/>
          <p:bldP spid="314" grpId="1" animBg="1"/>
          <p:bldP spid="315" grpId="0" animBg="1"/>
          <p:bldP spid="315" grpId="1" animBg="1"/>
          <p:bldP spid="316" grpId="0" animBg="1"/>
          <p:bldP spid="316" grpId="1" animBg="1"/>
          <p:bldP spid="317" grpId="0" animBg="1"/>
          <p:bldP spid="317" grpId="1" animBg="1"/>
          <p:bldP spid="319" grpId="0" animBg="1"/>
          <p:bldP spid="319" grpId="1" animBg="1"/>
          <p:bldP spid="320" grpId="0" animBg="1"/>
          <p:bldP spid="320" grpId="1" animBg="1"/>
          <p:bldP spid="321" grpId="0" animBg="1"/>
          <p:bldP spid="321" grpId="1" animBg="1"/>
          <p:bldP spid="322" grpId="0" animBg="1"/>
          <p:bldP spid="322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twodice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1" y="1620595"/>
            <a:ext cx="5715000" cy="3120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838200" y="914400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sample space of throwing a pair of dice 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581150"/>
            <a:ext cx="1600200" cy="15291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990600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90600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90600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83512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90600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988288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988288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88288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981200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988288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988288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888512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888512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888512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881424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888512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88512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886200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886200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886200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3879112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3886200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886200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807688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807688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807688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4800600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807688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807688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805376" y="1657350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805376" y="21907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805376" y="2724150"/>
            <a:ext cx="762000" cy="38616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798288" y="3257550"/>
            <a:ext cx="76200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5805376" y="3822404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5805376" y="4367323"/>
            <a:ext cx="7620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0" y="3562350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</a:rPr>
              <a:t>Dice add to 3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5135" y="3263384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</a:rPr>
              <a:t>Find: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50528" name="Rectangle 150527"/>
          <p:cNvSpPr/>
          <p:nvPr/>
        </p:nvSpPr>
        <p:spPr>
          <a:xfrm>
            <a:off x="6858000" y="3955018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</a:rPr>
              <a:t>(1,2),(2,1)</a:t>
            </a:r>
          </a:p>
        </p:txBody>
      </p:sp>
    </p:spTree>
    <p:extLst>
      <p:ext uri="{BB962C8B-B14F-4D97-AF65-F5344CB8AC3E}">
        <p14:creationId xmlns:p14="http://schemas.microsoft.com/office/powerpoint/2010/main" val="41524220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"/>
                            </p:stCondLst>
                            <p:childTnLst>
                              <p:par>
                                <p:cTn id="34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"/>
                            </p:stCondLst>
                            <p:childTnLst>
                              <p:par>
                                <p:cTn id="38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"/>
                            </p:stCondLst>
                            <p:childTnLst>
                              <p:par>
                                <p:cTn id="42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"/>
                            </p:stCondLst>
                            <p:childTnLst>
                              <p:par>
                                <p:cTn id="46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7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"/>
                            </p:stCondLst>
                            <p:childTnLst>
                              <p:par>
                                <p:cTn id="59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"/>
                            </p:stCondLst>
                            <p:childTnLst>
                              <p:par>
                                <p:cTn id="63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4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"/>
                            </p:stCondLst>
                            <p:childTnLst>
                              <p:par>
                                <p:cTn id="67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"/>
                            </p:stCondLst>
                            <p:childTnLst>
                              <p:par>
                                <p:cTn id="71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"/>
                            </p:stCondLst>
                            <p:childTnLst>
                              <p:par>
                                <p:cTn id="84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"/>
                            </p:stCondLst>
                            <p:childTnLst>
                              <p:par>
                                <p:cTn id="88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"/>
                            </p:stCondLst>
                            <p:childTnLst>
                              <p:par>
                                <p:cTn id="92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"/>
                            </p:stCondLst>
                            <p:childTnLst>
                              <p:par>
                                <p:cTn id="96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7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1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6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"/>
                            </p:stCondLst>
                            <p:childTnLst>
                              <p:par>
                                <p:cTn id="109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0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00"/>
                            </p:stCondLst>
                            <p:childTnLst>
                              <p:par>
                                <p:cTn id="113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"/>
                            </p:stCondLst>
                            <p:childTnLst>
                              <p:par>
                                <p:cTn id="117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8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"/>
                            </p:stCondLst>
                            <p:childTnLst>
                              <p:par>
                                <p:cTn id="121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2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6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"/>
                            </p:stCondLst>
                            <p:childTnLst>
                              <p:par>
                                <p:cTn id="134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5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"/>
                            </p:stCondLst>
                            <p:childTnLst>
                              <p:par>
                                <p:cTn id="138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9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00"/>
                            </p:stCondLst>
                            <p:childTnLst>
                              <p:par>
                                <p:cTn id="142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3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"/>
                            </p:stCondLst>
                            <p:childTnLst>
                              <p:par>
                                <p:cTn id="146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7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50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50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6" grpId="0"/>
      <p:bldP spid="7" grpId="0"/>
      <p:bldP spid="1505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0" name="Straight Connector 69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3" name="Straight Connector 222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0" name="Straight Connector 239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1" name="Straight Connector 290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8219" y="57150"/>
            <a:ext cx="303781" cy="599437"/>
          </a:xfrm>
          <a:prstGeom prst="rect">
            <a:avLst/>
          </a:prstGeom>
        </p:spPr>
      </p:pic>
      <p:pic>
        <p:nvPicPr>
          <p:cNvPr id="214" name="Picture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55" b="2079"/>
          <a:stretch/>
        </p:blipFill>
        <p:spPr bwMode="auto">
          <a:xfrm>
            <a:off x="1196723" y="1638300"/>
            <a:ext cx="3565970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" name="Picture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5" r="29971" b="2079"/>
          <a:stretch/>
        </p:blipFill>
        <p:spPr bwMode="auto">
          <a:xfrm>
            <a:off x="4724400" y="1638300"/>
            <a:ext cx="2336321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TextBox 216"/>
          <p:cNvSpPr txBox="1"/>
          <p:nvPr/>
        </p:nvSpPr>
        <p:spPr>
          <a:xfrm>
            <a:off x="76200" y="39091"/>
            <a:ext cx="39624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Empirical 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Probability </a:t>
            </a:r>
            <a:endParaRPr lang="en-US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8" name="Content Placeholder 2"/>
          <p:cNvSpPr>
            <a:spLocks noGrp="1"/>
          </p:cNvSpPr>
          <p:nvPr>
            <p:ph idx="1"/>
          </p:nvPr>
        </p:nvSpPr>
        <p:spPr bwMode="auto">
          <a:xfrm>
            <a:off x="666746" y="557771"/>
            <a:ext cx="6743707" cy="951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 w="1905"/>
              <a:solidFill>
                <a:srgbClr val="FF9999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 w="1905"/>
                <a:solidFill>
                  <a:srgbClr val="FF9999">
                    <a:lumMod val="2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The following sample data set lists the number of 50 Internet subscribers spent on the internet during their most recent session. Construct a frequency distribution that has seven classes.</a:t>
            </a:r>
            <a:endParaRPr kumimoji="0" lang="en-US" sz="1400" b="1" i="0" u="none" strike="noStrike" kern="0" cap="none" spc="0" normalizeH="0" baseline="0" noProof="0" dirty="0">
              <a:ln w="1905"/>
              <a:solidFill>
                <a:srgbClr val="FF9999">
                  <a:lumMod val="2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9" name="TextBox 218"/>
              <p:cNvSpPr txBox="1"/>
              <p:nvPr/>
            </p:nvSpPr>
            <p:spPr>
              <a:xfrm>
                <a:off x="4267200" y="-16822"/>
                <a:ext cx="4183567" cy="667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𝑭𝒓𝒆𝒒𝒖𝒆𝒏𝒄𝒚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𝒐𝒇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𝒆𝒗𝒆𝒏𝒕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𝑬</m:t>
                          </m:r>
                        </m:num>
                        <m:den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𝑇𝑜𝑡𝑎𝑙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𝒇𝒓𝒆𝒒𝒖𝒆𝒏𝒄𝒚</m:t>
                          </m:r>
                        </m:den>
                      </m:f>
                    </m:oMath>
                  </m:oMathPara>
                </a14:m>
                <a:endParaRPr lang="en-US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-16822"/>
                <a:ext cx="4183567" cy="667490"/>
              </a:xfrm>
              <a:prstGeom prst="rect">
                <a:avLst/>
              </a:prstGeom>
              <a:blipFill rotWithShape="1">
                <a:blip r:embed="rId6"/>
                <a:stretch>
                  <a:fillRect b="-7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00974"/>
      </p:ext>
    </p:extLst>
  </p:cSld>
  <p:clrMapOvr>
    <a:masterClrMapping/>
  </p:clrMapOvr>
  <p:transition>
    <p:fade thruBlk="1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4" fill="hold" grpId="0" nodeType="clickEffect" p14:presetBounceEnd="83333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339" dur="3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340" dur="3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1" fill="hold">
                                <p:stCondLst>
                                  <p:cond delay="870"/>
                                </p:stCondLst>
                                <p:childTnLst>
                                  <p:par>
                                    <p:cTn id="342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6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1000" fill="hold"/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0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1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2" fill="hold">
                          <p:stCondLst>
                            <p:cond delay="indefinite"/>
                          </p:stCondLst>
                          <p:childTnLst>
                            <p:par>
                              <p:cTn id="3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4" presetID="2" presetClass="entr" presetSubtype="8" fill="hold" grpId="0" nodeType="clickEffect" p14:presetBounceEnd="875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7500">
                                          <p:cBhvr additive="base">
                                            <p:cTn id="356" dur="4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7500">
                                          <p:cBhvr additive="base">
                                            <p:cTn id="357" dur="4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8" fill="hold">
                          <p:stCondLst>
                            <p:cond delay="indefinite"/>
                          </p:stCondLst>
                          <p:childTnLst>
                            <p:par>
                              <p:cTn id="3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0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7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7" grpId="0" animBg="1"/>
          <p:bldP spid="218" grpId="0" build="p"/>
          <p:bldP spid="2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6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8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2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8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0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2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4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6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2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4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6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8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0" dur="5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2" dur="5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4" dur="5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6" dur="5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48" dur="5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0" dur="5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2" dur="5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4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58" dur="5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0" dur="5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2" dur="5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4" dur="5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6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68" dur="5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70" dur="5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2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4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6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78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0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2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4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6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88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0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2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4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6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98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0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102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4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6" dur="5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08" dur="5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2" dur="5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4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6" dur="5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18" dur="5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0" dur="5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2" dur="5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4" dur="5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6" dur="5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28" dur="5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0" dur="5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2" dur="5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4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36" dur="5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38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0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2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4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6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48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0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2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4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6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58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0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2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4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6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68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0" dur="5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2" dur="5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4" dur="5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6" dur="5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78" dur="5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0" dur="5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2" dur="5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4" dur="5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6" dur="5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88" dur="5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0" dur="5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2" dur="5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4" dur="5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6" dur="5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198" dur="5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0" dur="5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02" dur="5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4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6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08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0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2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4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6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18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0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2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4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6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28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0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2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34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6" dur="5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38" dur="5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0" dur="5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2" dur="5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4" dur="5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6" dur="5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48" dur="5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0" dur="5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2" dur="5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4" dur="5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6" dur="5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58" dur="5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0" dur="5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2" dur="5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4" dur="5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6" dur="5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268" dur="5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0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2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4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6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78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0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2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4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6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88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0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2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4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6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298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300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2" dur="5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4" dur="5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6" dur="5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08" dur="5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0" dur="5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2" dur="5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4" dur="5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6" dur="5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18" dur="5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0" dur="5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2" dur="5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4" dur="5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6" dur="5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28" dur="5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0" dur="5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2" dur="5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0" presetClass="pat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00018 -0.74221 " pathEditMode="relative" ptsTypes="AA">
                                          <p:cBhvr>
                                            <p:cTn id="334" dur="5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5" fill="hold">
                          <p:stCondLst>
                            <p:cond delay="indefinite"/>
                          </p:stCondLst>
                          <p:childTnLst>
                            <p:par>
                              <p:cTn id="3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3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3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1" fill="hold">
                                <p:stCondLst>
                                  <p:cond delay="870"/>
                                </p:stCondLst>
                                <p:childTnLst>
                                  <p:par>
                                    <p:cTn id="342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6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7" dur="1000" fill="hold"/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0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1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2" fill="hold">
                          <p:stCondLst>
                            <p:cond delay="indefinite"/>
                          </p:stCondLst>
                          <p:childTnLst>
                            <p:par>
                              <p:cTn id="3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4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6" dur="4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7" dur="4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8" fill="hold">
                          <p:stCondLst>
                            <p:cond delay="indefinite"/>
                          </p:stCondLst>
                          <p:childTnLst>
                            <p:par>
                              <p:cTn id="3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0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3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7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7" grpId="0" animBg="1"/>
          <p:bldP spid="218" grpId="0" build="p"/>
          <p:bldP spid="21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17" y="427804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/>
        </p:nvCxnSpPr>
        <p:spPr bwMode="auto">
          <a:xfrm>
            <a:off x="8882317" y="3944547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44216" y="424905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44215" y="42190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44215" y="419010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44214" y="41595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44217" y="413051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44213" y="41007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43389" y="406776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43387" y="404023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44501" y="40096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43387" y="39801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44500" y="39467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44499" y="3920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43385" y="389122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43384" y="385639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44502" y="381690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871" y="246034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0" name="Straight Connector 69"/>
          <p:cNvCxnSpPr/>
          <p:nvPr/>
        </p:nvCxnSpPr>
        <p:spPr bwMode="auto">
          <a:xfrm>
            <a:off x="8888971" y="2126848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50870" y="243136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50869" y="24013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50869" y="23724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50868" y="23418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50871" y="231281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50867" y="22830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50043" y="225006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50041" y="222254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51155" y="21919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50041" y="2162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51154" y="212904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51153" y="21031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50039" y="207352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50038" y="20386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51156" y="199920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8011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3" name="Straight Connector 222"/>
          <p:cNvCxnSpPr/>
          <p:nvPr/>
        </p:nvCxnSpPr>
        <p:spPr bwMode="auto">
          <a:xfrm>
            <a:off x="8867311" y="7678349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2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798286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795280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792391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78933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786431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783450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780156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777404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774342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77139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768055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7654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762502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759019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755070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65" y="619414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0" name="Straight Connector 239"/>
          <p:cNvCxnSpPr/>
          <p:nvPr/>
        </p:nvCxnSpPr>
        <p:spPr bwMode="auto">
          <a:xfrm>
            <a:off x="8873965" y="586065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35864" y="616516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35863" y="61351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35863" y="610621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35862" y="60756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35865" y="604662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35861" y="601680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35037" y="598387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35035" y="595634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36149" y="592573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35035" y="589623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36148" y="5862851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36147" y="583694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35033" y="5807324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35032" y="577249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36150" y="573300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11" y="59183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1" name="Straight Connector 290"/>
          <p:cNvCxnSpPr/>
          <p:nvPr/>
        </p:nvCxnSpPr>
        <p:spPr bwMode="auto">
          <a:xfrm>
            <a:off x="8867311" y="258335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374">
            <a:off x="8829210" y="56284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371">
            <a:off x="8829209" y="532790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0745">
            <a:off x="8829209" y="50389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7227">
            <a:off x="8829208" y="4733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6601">
            <a:off x="8829211" y="44430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8598">
            <a:off x="8829207" y="414492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7972">
            <a:off x="8828383" y="38155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937">
            <a:off x="8828381" y="354027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0311">
            <a:off x="8829495" y="323415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2308">
            <a:off x="8828381" y="29391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1682">
            <a:off x="8829494" y="260536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18164">
            <a:off x="8829493" y="23462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57538">
            <a:off x="8828379" y="205009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9535">
            <a:off x="8828378" y="170183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78909">
            <a:off x="8829496" y="130688"/>
            <a:ext cx="76199" cy="3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9" b="19407"/>
          <a:stretch/>
        </p:blipFill>
        <p:spPr bwMode="auto">
          <a:xfrm>
            <a:off x="8636813" y="-348885"/>
            <a:ext cx="50718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82165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Permutation AND COMBINATION</a:t>
            </a: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Box 89"/>
              <p:cNvSpPr txBox="1"/>
              <p:nvPr/>
            </p:nvSpPr>
            <p:spPr>
              <a:xfrm>
                <a:off x="533400" y="1517306"/>
                <a:ext cx="2895600" cy="1142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Permutation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𝑛</m:t>
                              </m:r>
                            </m:sub>
                            <m:sup/>
                            <m:e>
                              <m:r>
                                <a:rPr lang="en-US" sz="16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𝒓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𝒓</m:t>
                              </m:r>
                            </m:e>
                          </m:d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517306"/>
                <a:ext cx="2895600" cy="1142942"/>
              </a:xfrm>
              <a:prstGeom prst="rect">
                <a:avLst/>
              </a:prstGeom>
              <a:blipFill rotWithShape="1">
                <a:blip r:embed="rId4"/>
                <a:stretch>
                  <a:fillRect l="-4632" t="-5348" b="-47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91"/>
              <p:cNvSpPr txBox="1"/>
              <p:nvPr/>
            </p:nvSpPr>
            <p:spPr>
              <a:xfrm>
                <a:off x="3733800" y="1504950"/>
                <a:ext cx="2895600" cy="1142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Combination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𝑛</m:t>
                              </m:r>
                            </m:sub>
                            <m:sup/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𝒓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𝒓</m:t>
                              </m:r>
                            </m:e>
                          </m:d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𝒓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504950"/>
                <a:ext cx="2895600" cy="1142942"/>
              </a:xfrm>
              <a:prstGeom prst="rect">
                <a:avLst/>
              </a:prstGeom>
              <a:blipFill rotWithShape="1">
                <a:blip r:embed="rId5"/>
                <a:stretch>
                  <a:fillRect l="-4632" t="-5348" r="-1263" b="-47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Box 92"/>
          <p:cNvSpPr txBox="1"/>
          <p:nvPr/>
        </p:nvSpPr>
        <p:spPr>
          <a:xfrm>
            <a:off x="609600" y="272415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b c d</a:t>
            </a:r>
            <a:endParaRPr lang="en-US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09600" y="32575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09600" y="34861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9600" y="39433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09600" y="423797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371600" y="32575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371600" y="34861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09600" y="37264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09600" y="44884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371600" y="37264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371600" y="39433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71600" y="41719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371600" y="44122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385952" y="31813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85952" y="34099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181600" y="31930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85952" y="38671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47952" y="34099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147952" y="38671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385952" y="36502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385952" y="40957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385952" y="43360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147952" y="3638550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147952" y="41074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b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147952" y="4336018"/>
            <a:ext cx="87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 c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962400" y="264795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b c d</a:t>
            </a:r>
            <a:endParaRPr lang="en-US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Box 118"/>
              <p:cNvSpPr txBox="1"/>
              <p:nvPr/>
            </p:nvSpPr>
            <p:spPr>
              <a:xfrm>
                <a:off x="5617524" y="3078896"/>
                <a:ext cx="2895600" cy="712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4</m:t>
                              </m:r>
                            </m:sub>
                            <m:sup/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𝟒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119" name="TextBox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524" y="3078896"/>
                <a:ext cx="2895600" cy="712054"/>
              </a:xfrm>
              <a:prstGeom prst="rect">
                <a:avLst/>
              </a:prstGeom>
              <a:blipFill rotWithShape="1">
                <a:blip r:embed="rId6"/>
                <a:stretch>
                  <a:fillRect b="-76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Box 119"/>
              <p:cNvSpPr txBox="1"/>
              <p:nvPr/>
            </p:nvSpPr>
            <p:spPr>
              <a:xfrm>
                <a:off x="5715000" y="3764696"/>
                <a:ext cx="2895600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4</m:t>
                              </m:r>
                            </m:sub>
                            <m:sup/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3764696"/>
                <a:ext cx="2895600" cy="668516"/>
              </a:xfrm>
              <a:prstGeom prst="rect">
                <a:avLst/>
              </a:prstGeom>
              <a:blipFill rotWithShape="1">
                <a:blip r:embed="rId7"/>
                <a:stretch>
                  <a:fillRect b="-75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TextBox 120"/>
              <p:cNvSpPr txBox="1"/>
              <p:nvPr/>
            </p:nvSpPr>
            <p:spPr>
              <a:xfrm>
                <a:off x="1371600" y="3105150"/>
                <a:ext cx="2895600" cy="712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4</m:t>
                              </m:r>
                            </m:sub>
                            <m:sup/>
                            <m:e>
                              <m:r>
                                <a:rPr lang="en-US" sz="16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𝟒</m:t>
                          </m:r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105150"/>
                <a:ext cx="2895600" cy="712952"/>
              </a:xfrm>
              <a:prstGeom prst="rect">
                <a:avLst/>
              </a:prstGeom>
              <a:blipFill rotWithShape="1">
                <a:blip r:embed="rId8"/>
                <a:stretch>
                  <a:fillRect b="-76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TextBox 121"/>
              <p:cNvSpPr txBox="1"/>
              <p:nvPr/>
            </p:nvSpPr>
            <p:spPr>
              <a:xfrm>
                <a:off x="1447800" y="3839998"/>
                <a:ext cx="2895600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sPre>
                            <m:sPrePr>
                              <m:ctrlPr>
                                <a:rPr lang="en-US" sz="20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000" b="0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</a:rPr>
                                <m:t>4</m:t>
                              </m:r>
                            </m:sub>
                            <m:sup/>
                            <m:e>
                              <m:r>
                                <a:rPr lang="en-US" sz="16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</m:sPre>
                        </m:e>
                        <m:sub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en-US" sz="20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20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>
          <p:sp>
            <p:nvSpPr>
              <p:cNvPr id="122" name="TextBox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839998"/>
                <a:ext cx="2895600" cy="668516"/>
              </a:xfrm>
              <a:prstGeom prst="rect">
                <a:avLst/>
              </a:prstGeom>
              <a:blipFill rotWithShape="1">
                <a:blip r:embed="rId9"/>
                <a:stretch>
                  <a:fillRect b="-7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009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8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4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6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5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4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6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70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4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6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8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0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2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4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6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8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0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2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4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6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8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0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2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4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6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08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0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2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4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6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18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2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4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6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28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0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2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4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36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38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0" dur="5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2" dur="5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4" dur="5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6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8" dur="5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0" dur="5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2" dur="5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4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6" dur="5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8" dur="5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0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2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4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6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68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0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2" dur="5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4" dur="5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6" dur="5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78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0" dur="5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2" dur="5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4" dur="5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6" dur="5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88" dur="5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0" dur="5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2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4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6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198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00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02" dur="5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4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6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08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0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2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4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6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8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0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2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4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6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8" dur="5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0" dur="5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2" dur="5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4" dur="5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36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38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0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2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4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6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48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0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2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4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6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58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0" dur="5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2" dur="5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4" dur="5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6" dur="5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268" dur="5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0" dur="5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2" dur="5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4" dur="5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6" dur="5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78" dur="5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0" dur="5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2" dur="5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4" dur="5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6" dur="5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8" dur="5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0" dur="5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2" dur="5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4" dur="5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6" dur="5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98" dur="5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00" dur="5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2" dur="5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4" dur="5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6" dur="5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08" dur="5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0" dur="5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2" dur="5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4" dur="5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6" dur="5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18" dur="5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0" dur="5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2" dur="5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4" dur="5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6" dur="5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28" dur="5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0" dur="5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2" dur="5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-0.74221 " pathEditMode="relative" ptsTypes="AA">
                                      <p:cBhvr>
                                        <p:cTn id="334" dur="5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00"/>
                            </p:stCondLst>
                            <p:childTnLst>
                              <p:par>
                                <p:cTn id="4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500"/>
                            </p:stCondLst>
                            <p:childTnLst>
                              <p:par>
                                <p:cTn id="4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500"/>
                            </p:stCondLst>
                            <p:childTnLst>
                              <p:par>
                                <p:cTn id="4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0" fill="hold">
                            <p:stCondLst>
                              <p:cond delay="500"/>
                            </p:stCondLst>
                            <p:childTnLst>
                              <p:par>
                                <p:cTn id="4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500"/>
                            </p:stCondLst>
                            <p:childTnLst>
                              <p:par>
                                <p:cTn id="4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2" fill="hold">
                      <p:stCondLst>
                        <p:cond delay="indefinite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Oval 93"/>
          <p:cNvSpPr/>
          <p:nvPr/>
        </p:nvSpPr>
        <p:spPr bwMode="auto">
          <a:xfrm>
            <a:off x="8246130" y="1098561"/>
            <a:ext cx="420048" cy="383371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8381749" lon="4710479" rev="16850836"/>
            </a:camera>
            <a:lightRig rig="flood" dir="t">
              <a:rot lat="0" lon="0" rev="13800000"/>
            </a:lightRig>
          </a:scene3d>
          <a:sp3d extrusionH="107950" prstMaterial="plastic">
            <a:bevelT w="82550" h="19050" prst="divot"/>
            <a:bevelB w="88900" h="381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19464">
            <a:off x="8457498" y="782823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44861">
            <a:off x="8457498" y="809241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30652">
            <a:off x="8457498" y="835366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73480">
            <a:off x="8462493" y="839565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57855">
            <a:off x="8462493" y="866203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27348">
            <a:off x="8462493" y="896643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392">
            <a:off x="8462493" y="922315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36423">
            <a:off x="8462493" y="950792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31592">
            <a:off x="8462812" y="985003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77489">
            <a:off x="8457498" y="1033206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8266">
            <a:off x="8457498" y="1060113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60095">
            <a:off x="8455153" y="1085841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235">
            <a:off x="8456158" y="464214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85632">
            <a:off x="8461153" y="472937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1423">
            <a:off x="8461153" y="500644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251">
            <a:off x="8461153" y="532660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98626">
            <a:off x="8461153" y="561453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8119">
            <a:off x="8461153" y="586452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5163">
            <a:off x="8461153" y="620035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77194">
            <a:off x="8461153" y="647639"/>
            <a:ext cx="46810" cy="26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72363">
            <a:off x="8456158" y="702483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8260">
            <a:off x="8455009" y="729438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9037">
            <a:off x="8456869" y="752966"/>
            <a:ext cx="56800" cy="21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8" name="Group 117"/>
          <p:cNvGrpSpPr/>
          <p:nvPr/>
        </p:nvGrpSpPr>
        <p:grpSpPr>
          <a:xfrm>
            <a:off x="8305800" y="285750"/>
            <a:ext cx="324324" cy="1028132"/>
            <a:chOff x="2362200" y="819150"/>
            <a:chExt cx="1005840" cy="2697480"/>
          </a:xfrm>
        </p:grpSpPr>
        <p:pic>
          <p:nvPicPr>
            <p:cNvPr id="119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29" b="19407"/>
            <a:stretch/>
          </p:blipFill>
          <p:spPr bwMode="auto">
            <a:xfrm>
              <a:off x="2435506" y="1248372"/>
              <a:ext cx="871538" cy="2268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0" name="Oval 119"/>
            <p:cNvSpPr/>
            <p:nvPr/>
          </p:nvSpPr>
          <p:spPr bwMode="auto">
            <a:xfrm>
              <a:off x="2362200" y="819150"/>
              <a:ext cx="1005840" cy="100584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2356375" lon="15722232" rev="16002564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25400" prst="divot"/>
              <a:bevelB h="1270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4533" r="940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3025" y="1152971"/>
            <a:ext cx="6114673" cy="2561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210" y="1142150"/>
            <a:ext cx="6118390" cy="257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9086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xit" presetSubtype="0" repeatCount="indefinit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4onlin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olden nebula design template">
  <a:themeElements>
    <a:clrScheme name="Office Theme 7">
      <a:dk1>
        <a:srgbClr val="6D5B3B"/>
      </a:dk1>
      <a:lt1>
        <a:srgbClr val="FFFFFF"/>
      </a:lt1>
      <a:dk2>
        <a:srgbClr val="FFFFA3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5C4C31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Office Theme">
      <a:majorFont>
        <a:latin typeface="Impac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6D5B3B"/>
        </a:dk1>
        <a:lt1>
          <a:srgbClr val="FFFFFF"/>
        </a:lt1>
        <a:dk2>
          <a:srgbClr val="FFFFA3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5C4C31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BoxedArt_Online</Template>
  <TotalTime>878</TotalTime>
  <Words>590</Words>
  <Application>Microsoft Office PowerPoint</Application>
  <PresentationFormat>On-screen Show (16:9)</PresentationFormat>
  <Paragraphs>102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14online</vt:lpstr>
      <vt:lpstr>Custom Design</vt:lpstr>
      <vt:lpstr>1_Custom Design</vt:lpstr>
      <vt:lpstr>2_Custom Design</vt:lpstr>
      <vt:lpstr>Golden nebula design template</vt:lpstr>
      <vt:lpstr>Probability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Probability</dc:title>
  <dc:creator>USER</dc:creator>
  <cp:lastModifiedBy>USER</cp:lastModifiedBy>
  <cp:revision>81</cp:revision>
  <dcterms:created xsi:type="dcterms:W3CDTF">2014-04-27T00:25:17Z</dcterms:created>
  <dcterms:modified xsi:type="dcterms:W3CDTF">2014-04-28T08:10:59Z</dcterms:modified>
</cp:coreProperties>
</file>