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1" r:id="rId4"/>
    <p:sldId id="264" r:id="rId5"/>
    <p:sldId id="263" r:id="rId6"/>
    <p:sldId id="266" r:id="rId7"/>
    <p:sldId id="265" r:id="rId8"/>
    <p:sldId id="267" r:id="rId9"/>
    <p:sldId id="268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2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87468"/>
            <a:ext cx="7315200" cy="1946269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74898"/>
            <a:ext cx="7315200" cy="858474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1" y="1370032"/>
            <a:ext cx="1492499" cy="336334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370032"/>
            <a:ext cx="5241476" cy="336334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3179"/>
            <a:ext cx="7315200" cy="970194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898823"/>
            <a:ext cx="7315200" cy="82382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158537"/>
            <a:ext cx="7315200" cy="8655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057400"/>
            <a:ext cx="3566160" cy="269519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057401"/>
            <a:ext cx="3566160" cy="26967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057400"/>
            <a:ext cx="3364992" cy="466344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057400"/>
            <a:ext cx="3362062" cy="466344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158537"/>
            <a:ext cx="7315200" cy="8655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2537460"/>
            <a:ext cx="3566160" cy="221513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2537460"/>
            <a:ext cx="3566160" cy="221513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69022"/>
            <a:ext cx="2950936" cy="1629761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370032"/>
            <a:ext cx="4207848" cy="3357461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045822"/>
            <a:ext cx="2950936" cy="16840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71600"/>
            <a:ext cx="2953512" cy="1632204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1714500"/>
            <a:ext cx="4038600" cy="25146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044952"/>
            <a:ext cx="2953512" cy="16870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430355"/>
            <a:ext cx="86236" cy="4292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430355"/>
            <a:ext cx="576072" cy="4292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158537"/>
            <a:ext cx="7315200" cy="86557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077375"/>
            <a:ext cx="7315200" cy="26546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411597"/>
            <a:ext cx="1189132" cy="2234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388C916-5F04-4516-B449-9D7A57E19CDD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6" y="411598"/>
            <a:ext cx="941203" cy="226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BF07C6E-8693-4427-9BF7-635AF1E4187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9" y="641968"/>
            <a:ext cx="2246489" cy="225920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33550"/>
            <a:ext cx="7467600" cy="10287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Hypothesis Testing</a:t>
            </a:r>
            <a:b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n-US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With One and Two Samples</a:t>
            </a:r>
            <a:endParaRPr lang="en-US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1000" y="3028950"/>
            <a:ext cx="3886200" cy="609600"/>
          </a:xfrm>
        </p:spPr>
        <p:txBody>
          <a:bodyPr/>
          <a:lstStyle/>
          <a:p>
            <a:r>
              <a:rPr 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Chapter 7 and Chapter 8</a:t>
            </a:r>
            <a:endParaRPr lang="en-US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064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FFFA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7150"/>
            <a:ext cx="7315200" cy="865573"/>
          </a:xfrm>
        </p:spPr>
        <p:txBody>
          <a:bodyPr/>
          <a:lstStyle/>
          <a:p>
            <a:r>
              <a:rPr lang="en-US" dirty="0" smtClean="0"/>
              <a:t>Types of Hypothesis Testing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504950"/>
            <a:ext cx="2819400" cy="609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FFF00"/>
                </a:solidFill>
              </a:rPr>
              <a:t>Population Mean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181350"/>
            <a:ext cx="342900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FFF00"/>
                </a:solidFill>
              </a:rPr>
              <a:t>Population Proportion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" y="4019550"/>
            <a:ext cx="373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FFF00"/>
                </a:solidFill>
              </a:rPr>
              <a:t>Population Variance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and Standard Deviation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8" name="Straight Arrow Connector 7"/>
          <p:cNvCxnSpPr>
            <a:stCxn id="4" idx="3"/>
            <a:endCxn id="12" idx="1"/>
          </p:cNvCxnSpPr>
          <p:nvPr/>
        </p:nvCxnSpPr>
        <p:spPr>
          <a:xfrm flipV="1">
            <a:off x="3048000" y="1314450"/>
            <a:ext cx="533400" cy="4953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3"/>
            <a:endCxn id="13" idx="1"/>
          </p:cNvCxnSpPr>
          <p:nvPr/>
        </p:nvCxnSpPr>
        <p:spPr>
          <a:xfrm>
            <a:off x="3048000" y="1809750"/>
            <a:ext cx="609600" cy="609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3581400" y="819150"/>
                <a:ext cx="3276600" cy="9906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55000" lnSpcReduction="20000"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b="1" dirty="0" smtClean="0">
                    <a:solidFill>
                      <a:srgbClr val="FFFF00"/>
                    </a:solidFill>
                  </a:rPr>
                  <a:t>Large Samples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FF00"/>
                        </a:solidFill>
                        <a:latin typeface="Cambria Math"/>
                      </a:rPr>
                      <m:t>𝒏</m:t>
                    </m:r>
                    <m:r>
                      <a:rPr lang="en-US" b="1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b="1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</a:rPr>
                      <m:t>𝟑𝟎</m:t>
                    </m:r>
                  </m:oMath>
                </a14:m>
                <a:endParaRPr lang="en-US" b="1" dirty="0" smtClean="0">
                  <a:solidFill>
                    <a:srgbClr val="FFFF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𝒛</m:t>
                      </m:r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𝒕𝒆𝒔𝒕</m:t>
                      </m:r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2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819150"/>
                <a:ext cx="3276600" cy="990600"/>
              </a:xfrm>
              <a:prstGeom prst="rect">
                <a:avLst/>
              </a:prstGeom>
              <a:blipFill rotWithShape="1">
                <a:blip r:embed="rId2"/>
                <a:stretch>
                  <a:fillRect l="-2421" r="-372" b="-12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le 1"/>
              <p:cNvSpPr txBox="1">
                <a:spLocks/>
              </p:cNvSpPr>
              <p:nvPr/>
            </p:nvSpPr>
            <p:spPr>
              <a:xfrm>
                <a:off x="3657600" y="2038350"/>
                <a:ext cx="3276600" cy="7620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55000" lnSpcReduction="20000"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b="1" dirty="0" smtClean="0">
                    <a:solidFill>
                      <a:srgbClr val="FFFF00"/>
                    </a:solidFill>
                  </a:rPr>
                  <a:t>Small Samples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FF00"/>
                        </a:solidFill>
                        <a:latin typeface="Cambria Math"/>
                      </a:rPr>
                      <m:t>𝒏</m:t>
                    </m:r>
                    <m:r>
                      <a:rPr lang="en-US" b="1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1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</a:rPr>
                      <m:t>𝟑𝟎</m:t>
                    </m:r>
                  </m:oMath>
                </a14:m>
                <a:endParaRPr lang="en-US" b="1" dirty="0" smtClean="0">
                  <a:solidFill>
                    <a:srgbClr val="FFFF00"/>
                  </a:solidFill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𝒕</m:t>
                      </m:r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𝒕𝒆𝒔𝒕</m:t>
                      </m:r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3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2038350"/>
                <a:ext cx="3276600" cy="762000"/>
              </a:xfrm>
              <a:prstGeom prst="rect">
                <a:avLst/>
              </a:prstGeom>
              <a:blipFill rotWithShape="1">
                <a:blip r:embed="rId3"/>
                <a:stretch>
                  <a:fillRect l="-2230" t="-4000" b="-16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itle 1"/>
              <p:cNvSpPr txBox="1">
                <a:spLocks/>
              </p:cNvSpPr>
              <p:nvPr/>
            </p:nvSpPr>
            <p:spPr>
              <a:xfrm>
                <a:off x="6629400" y="819150"/>
                <a:ext cx="2057400" cy="8001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55000" lnSpcReduction="20000"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FFFF00"/>
                          </a:solidFill>
                          <a:latin typeface="Cambria Math"/>
                        </a:rPr>
                        <m:t>𝒛</m:t>
                      </m:r>
                      <m:r>
                        <a:rPr lang="en-US" b="1" i="1" dirty="0" smtClean="0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</m:acc>
                          <m: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</m:num>
                        <m:den>
                          <m:f>
                            <m:fPr>
                              <m:type m:val="lin"/>
                              <m:ctrlP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1" i="1" dirty="0" smtClean="0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1" i="1" dirty="0" smtClean="0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400" y="819150"/>
                <a:ext cx="2057400" cy="8001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itle 1"/>
              <p:cNvSpPr txBox="1">
                <a:spLocks/>
              </p:cNvSpPr>
              <p:nvPr/>
            </p:nvSpPr>
            <p:spPr>
              <a:xfrm>
                <a:off x="6629400" y="1924050"/>
                <a:ext cx="2057400" cy="8001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55000" lnSpcReduction="20000"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FFFF00"/>
                          </a:solidFill>
                          <a:latin typeface="Cambria Math"/>
                        </a:rPr>
                        <m:t>𝒕</m:t>
                      </m:r>
                      <m:r>
                        <a:rPr lang="en-US" b="1" i="1" dirty="0" smtClean="0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</m:acc>
                          <m: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</m:num>
                        <m:den>
                          <m:f>
                            <m:fPr>
                              <m:type m:val="lin"/>
                              <m:ctrlP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1" i="1" dirty="0" smtClean="0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1" i="1" dirty="0" smtClean="0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1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400" y="1924050"/>
                <a:ext cx="2057400" cy="8001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>
            <a:stCxn id="5" idx="3"/>
            <a:endCxn id="29" idx="1"/>
          </p:cNvCxnSpPr>
          <p:nvPr/>
        </p:nvCxnSpPr>
        <p:spPr>
          <a:xfrm>
            <a:off x="3581400" y="3448050"/>
            <a:ext cx="3048000" cy="190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itle 1"/>
              <p:cNvSpPr txBox="1">
                <a:spLocks/>
              </p:cNvSpPr>
              <p:nvPr/>
            </p:nvSpPr>
            <p:spPr>
              <a:xfrm>
                <a:off x="6629400" y="3067050"/>
                <a:ext cx="2057400" cy="8001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47500" lnSpcReduction="20000"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FFFF00"/>
                          </a:solidFill>
                          <a:latin typeface="Cambria Math"/>
                        </a:rPr>
                        <m:t>𝒛</m:t>
                      </m:r>
                      <m:r>
                        <a:rPr lang="en-US" b="1" i="1" dirty="0" smtClean="0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̂"/>
                              <m:ctrlP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acc>
                          <m: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𝒑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𝒑𝒒</m:t>
                              </m:r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9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400" y="3067050"/>
                <a:ext cx="2057400" cy="8001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/>
          <p:cNvCxnSpPr>
            <a:stCxn id="6" idx="3"/>
            <a:endCxn id="37" idx="1"/>
          </p:cNvCxnSpPr>
          <p:nvPr/>
        </p:nvCxnSpPr>
        <p:spPr>
          <a:xfrm>
            <a:off x="3886200" y="4476750"/>
            <a:ext cx="2667000" cy="190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itle 1"/>
              <p:cNvSpPr txBox="1">
                <a:spLocks/>
              </p:cNvSpPr>
              <p:nvPr/>
            </p:nvSpPr>
            <p:spPr>
              <a:xfrm>
                <a:off x="6553200" y="4095750"/>
                <a:ext cx="2057400" cy="8001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47500" lnSpcReduction="20000"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𝑿</m:t>
                          </m:r>
                        </m:e>
                        <m:sup>
                          <m: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b="1" i="1" dirty="0" smtClean="0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dirty="0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  <m:sSup>
                            <m:sSupPr>
                              <m:ctrlP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p>
                              <m:r>
                                <a:rPr lang="en-US" b="1" i="1" dirty="0" smtClean="0">
                                  <a:solidFill>
                                    <a:srgbClr val="FFFF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7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200" y="4095750"/>
                <a:ext cx="2057400" cy="80010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itle 1"/>
              <p:cNvSpPr txBox="1">
                <a:spLocks/>
              </p:cNvSpPr>
              <p:nvPr/>
            </p:nvSpPr>
            <p:spPr>
              <a:xfrm>
                <a:off x="4114800" y="3371851"/>
                <a:ext cx="1981200" cy="49529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62500" lnSpcReduction="20000"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𝒛</m:t>
                      </m:r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𝒕𝒆𝒔𝒕</m:t>
                      </m:r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9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3371851"/>
                <a:ext cx="1981200" cy="495299"/>
              </a:xfrm>
              <a:prstGeom prst="rect">
                <a:avLst/>
              </a:prstGeom>
              <a:blipFill rotWithShape="1">
                <a:blip r:embed="rId8"/>
                <a:stretch>
                  <a:fillRect t="-3704" b="-308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itle 1"/>
              <p:cNvSpPr txBox="1">
                <a:spLocks/>
              </p:cNvSpPr>
              <p:nvPr/>
            </p:nvSpPr>
            <p:spPr>
              <a:xfrm>
                <a:off x="4114800" y="4476750"/>
                <a:ext cx="2133600" cy="4572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55000" lnSpcReduction="20000"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𝑿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𝒕𝒆𝒔𝒕</m:t>
                      </m:r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40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4476750"/>
                <a:ext cx="2133600" cy="457200"/>
              </a:xfrm>
              <a:prstGeom prst="rect">
                <a:avLst/>
              </a:prstGeom>
              <a:blipFill rotWithShape="1">
                <a:blip r:embed="rId9"/>
                <a:stretch>
                  <a:fillRect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617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3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6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9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22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25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28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3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34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37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4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4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46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49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4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4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4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9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4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9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3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4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9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4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9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3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4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12" grpId="0"/>
      <p:bldP spid="12" grpId="1"/>
      <p:bldP spid="13" grpId="0"/>
      <p:bldP spid="13" grpId="1"/>
      <p:bldP spid="18" grpId="0"/>
      <p:bldP spid="18" grpId="1"/>
      <p:bldP spid="21" grpId="0"/>
      <p:bldP spid="21" grpId="1"/>
      <p:bldP spid="29" grpId="0"/>
      <p:bldP spid="29" grpId="1"/>
      <p:bldP spid="37" grpId="0"/>
      <p:bldP spid="37" grpId="1"/>
      <p:bldP spid="39" grpId="0"/>
      <p:bldP spid="39" grpId="1"/>
      <p:bldP spid="40" grpId="0"/>
      <p:bldP spid="4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7150"/>
            <a:ext cx="7543800" cy="971550"/>
          </a:xfrm>
        </p:spPr>
        <p:txBody>
          <a:bodyPr/>
          <a:lstStyle/>
          <a:p>
            <a:r>
              <a:rPr lang="en-US" dirty="0" smtClean="0"/>
              <a:t>Stating The a Hypothesis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97155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test the Statistical Hypothesis, you should carefully state </a:t>
            </a:r>
            <a:r>
              <a:rPr lang="en-US" i="1" dirty="0" smtClean="0"/>
              <a:t>a pair of hypothesis</a:t>
            </a:r>
            <a:r>
              <a:rPr lang="en-US" dirty="0" smtClean="0"/>
              <a:t> – </a:t>
            </a:r>
            <a:r>
              <a:rPr lang="en-US" i="1" dirty="0" smtClean="0"/>
              <a:t>one that represent the claim and the other its complement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457700" y="1504950"/>
            <a:ext cx="2971800" cy="4476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Two Types of Hypothesis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4267200" y="1952625"/>
            <a:ext cx="1676400" cy="484045"/>
          </a:xfrm>
          <a:prstGeom prst="straightConnector1">
            <a:avLst/>
          </a:prstGeom>
          <a:ln w="76200">
            <a:solidFill>
              <a:schemeClr val="accent4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5" idx="2"/>
          </p:cNvCxnSpPr>
          <p:nvPr/>
        </p:nvCxnSpPr>
        <p:spPr>
          <a:xfrm>
            <a:off x="5943600" y="1952625"/>
            <a:ext cx="1676400" cy="484045"/>
          </a:xfrm>
          <a:prstGeom prst="straightConnector1">
            <a:avLst/>
          </a:prstGeom>
          <a:ln w="76200">
            <a:solidFill>
              <a:schemeClr val="accent4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/>
              <p:cNvSpPr txBox="1">
                <a:spLocks/>
              </p:cNvSpPr>
              <p:nvPr/>
            </p:nvSpPr>
            <p:spPr>
              <a:xfrm>
                <a:off x="3086100" y="2486025"/>
                <a:ext cx="2552700" cy="3810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55000" lnSpcReduction="20000"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dirty="0" smtClean="0">
                    <a:solidFill>
                      <a:srgbClr val="FFFF00"/>
                    </a:solidFill>
                  </a:rPr>
                  <a:t>Null Hypothesis-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b="0" dirty="0" smtClean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4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6100" y="2486025"/>
                <a:ext cx="2552700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2864" t="-20968" r="-6205" b="-33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itle 1"/>
              <p:cNvSpPr txBox="1">
                <a:spLocks/>
              </p:cNvSpPr>
              <p:nvPr/>
            </p:nvSpPr>
            <p:spPr>
              <a:xfrm>
                <a:off x="5829300" y="2438400"/>
                <a:ext cx="3390900" cy="43815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47500" lnSpcReduction="20000"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dirty="0" smtClean="0">
                    <a:solidFill>
                      <a:srgbClr val="FFC000"/>
                    </a:solidFill>
                  </a:rPr>
                  <a:t>Alternative Hypothesis-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endParaRPr lang="en-US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5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9300" y="2438400"/>
                <a:ext cx="3390900" cy="438150"/>
              </a:xfrm>
              <a:prstGeom prst="rect">
                <a:avLst/>
              </a:prstGeom>
              <a:blipFill rotWithShape="1">
                <a:blip r:embed="rId3"/>
                <a:stretch>
                  <a:fillRect l="-1616" b="-23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1"/>
          <p:cNvSpPr txBox="1">
            <a:spLocks/>
          </p:cNvSpPr>
          <p:nvPr/>
        </p:nvSpPr>
        <p:spPr>
          <a:xfrm>
            <a:off x="3429000" y="2905125"/>
            <a:ext cx="1981200" cy="3619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FFF00"/>
                </a:solidFill>
              </a:rPr>
              <a:t>Equalities</a:t>
            </a:r>
            <a:endParaRPr lang="en-US" b="0" dirty="0" smtClean="0">
              <a:solidFill>
                <a:srgbClr val="FFFF00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515100" y="2867025"/>
            <a:ext cx="2095500" cy="4000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FFC000"/>
                </a:solidFill>
              </a:rPr>
              <a:t>Inequalities</a:t>
            </a:r>
            <a:endParaRPr lang="en-US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itle 1"/>
              <p:cNvSpPr txBox="1">
                <a:spLocks/>
              </p:cNvSpPr>
              <p:nvPr/>
            </p:nvSpPr>
            <p:spPr>
              <a:xfrm>
                <a:off x="3619500" y="3400425"/>
                <a:ext cx="1181100" cy="36194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rgbClr val="FFFF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2800" b="0" i="1" dirty="0" smtClean="0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dirty="0" smtClean="0">
                          <a:solidFill>
                            <a:srgbClr val="FFFF00"/>
                          </a:solidFill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lang="en-US" sz="2800" b="0" dirty="0" smtClean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0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500" y="3400425"/>
                <a:ext cx="1181100" cy="361948"/>
              </a:xfrm>
              <a:prstGeom prst="rect">
                <a:avLst/>
              </a:prstGeom>
              <a:blipFill rotWithShape="1">
                <a:blip r:embed="rId4"/>
                <a:stretch>
                  <a:fillRect t="-61017" r="-13402" b="-474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itle 1"/>
              <p:cNvSpPr txBox="1">
                <a:spLocks/>
              </p:cNvSpPr>
              <p:nvPr/>
            </p:nvSpPr>
            <p:spPr>
              <a:xfrm>
                <a:off x="3619500" y="3943350"/>
                <a:ext cx="1181100" cy="36194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rgbClr val="FFFF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2800" b="0" i="1" dirty="0" smtClean="0">
                          <a:solidFill>
                            <a:srgbClr val="FFFF00"/>
                          </a:solidFill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sz="2800" b="0" i="1" dirty="0" smtClean="0">
                          <a:solidFill>
                            <a:srgbClr val="FFFF00"/>
                          </a:solidFill>
                          <a:latin typeface="Cambria Math"/>
                          <a:ea typeface="Cambria Math"/>
                        </a:rPr>
                        <m:t>𝑘</m:t>
                      </m:r>
                    </m:oMath>
                  </m:oMathPara>
                </a14:m>
                <a:endParaRPr lang="en-US" sz="2800" b="0" dirty="0" smtClean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1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500" y="3943350"/>
                <a:ext cx="1181100" cy="361948"/>
              </a:xfrm>
              <a:prstGeom prst="rect">
                <a:avLst/>
              </a:prstGeom>
              <a:blipFill rotWithShape="1">
                <a:blip r:embed="rId5"/>
                <a:stretch>
                  <a:fillRect t="-61017" r="-13402" b="-474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itle 1"/>
              <p:cNvSpPr txBox="1">
                <a:spLocks/>
              </p:cNvSpPr>
              <p:nvPr/>
            </p:nvSpPr>
            <p:spPr>
              <a:xfrm>
                <a:off x="3543300" y="4419599"/>
                <a:ext cx="1295400" cy="36194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/>
                          <a:ea typeface="Cambria Math"/>
                        </a:rPr>
                        <m:t>≥</m:t>
                      </m:r>
                      <m:r>
                        <a:rPr lang="en-US" sz="2800" b="0" i="1" smtClean="0">
                          <a:solidFill>
                            <a:srgbClr val="FFFF00"/>
                          </a:solidFill>
                          <a:latin typeface="Cambria Math"/>
                          <a:ea typeface="Cambria Math"/>
                        </a:rPr>
                        <m:t>𝑘</m:t>
                      </m:r>
                    </m:oMath>
                  </m:oMathPara>
                </a14:m>
                <a:endParaRPr lang="en-US" sz="2800" b="0" dirty="0" smtClean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2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3300" y="4419599"/>
                <a:ext cx="1295400" cy="361948"/>
              </a:xfrm>
              <a:prstGeom prst="rect">
                <a:avLst/>
              </a:prstGeom>
              <a:blipFill rotWithShape="1">
                <a:blip r:embed="rId6"/>
                <a:stretch>
                  <a:fillRect t="-61017" r="-7981" b="-474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itle 1"/>
              <p:cNvSpPr txBox="1">
                <a:spLocks/>
              </p:cNvSpPr>
              <p:nvPr/>
            </p:nvSpPr>
            <p:spPr>
              <a:xfrm>
                <a:off x="6896100" y="3381376"/>
                <a:ext cx="1162050" cy="40004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47500" lnSpcReduction="20000"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i="1" dirty="0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en-US" b="0" i="1" dirty="0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</a:rPr>
                        <m:t>𝑘</m:t>
                      </m:r>
                    </m:oMath>
                  </m:oMathPara>
                </a14:m>
                <a:endParaRPr lang="en-US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36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6100" y="3381376"/>
                <a:ext cx="1162050" cy="400049"/>
              </a:xfrm>
              <a:prstGeom prst="rect">
                <a:avLst/>
              </a:prstGeom>
              <a:blipFill rotWithShape="1">
                <a:blip r:embed="rId7"/>
                <a:stretch>
                  <a:fillRect t="-30769" r="-7330" b="-3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itle 1"/>
              <p:cNvSpPr txBox="1">
                <a:spLocks/>
              </p:cNvSpPr>
              <p:nvPr/>
            </p:nvSpPr>
            <p:spPr>
              <a:xfrm>
                <a:off x="6896100" y="3924301"/>
                <a:ext cx="1219200" cy="40004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2800" b="0" i="1" dirty="0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en-US" sz="2800" b="0" i="1" dirty="0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</a:rPr>
                        <m:t>𝑘</m:t>
                      </m:r>
                    </m:oMath>
                  </m:oMathPara>
                </a14:m>
                <a:endParaRPr lang="en-US" sz="28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3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6100" y="3924301"/>
                <a:ext cx="1219200" cy="400049"/>
              </a:xfrm>
              <a:prstGeom prst="rect">
                <a:avLst/>
              </a:prstGeom>
              <a:blipFill rotWithShape="1">
                <a:blip r:embed="rId8"/>
                <a:stretch>
                  <a:fillRect t="-46154" r="-12000" b="-4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itle 1"/>
              <p:cNvSpPr txBox="1">
                <a:spLocks/>
              </p:cNvSpPr>
              <p:nvPr/>
            </p:nvSpPr>
            <p:spPr>
              <a:xfrm>
                <a:off x="6877050" y="4400550"/>
                <a:ext cx="1390650" cy="40004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2800" b="0" i="1" dirty="0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en-US" sz="2800" b="0" i="1" dirty="0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</a:rPr>
                        <m:t>𝑘</m:t>
                      </m:r>
                    </m:oMath>
                  </m:oMathPara>
                </a14:m>
                <a:endParaRPr lang="en-US" sz="2800" i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39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7050" y="4400550"/>
                <a:ext cx="1390650" cy="400049"/>
              </a:xfrm>
              <a:prstGeom prst="rect">
                <a:avLst/>
              </a:prstGeom>
              <a:blipFill rotWithShape="1">
                <a:blip r:embed="rId9"/>
                <a:stretch>
                  <a:fillRect t="-44615" r="-4386" b="-4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/>
          <p:cNvCxnSpPr>
            <a:stCxn id="30" idx="3"/>
            <a:endCxn id="36" idx="1"/>
          </p:cNvCxnSpPr>
          <p:nvPr/>
        </p:nvCxnSpPr>
        <p:spPr>
          <a:xfrm>
            <a:off x="4800600" y="3581399"/>
            <a:ext cx="2095500" cy="2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1" idx="3"/>
            <a:endCxn id="38" idx="1"/>
          </p:cNvCxnSpPr>
          <p:nvPr/>
        </p:nvCxnSpPr>
        <p:spPr>
          <a:xfrm>
            <a:off x="4800600" y="4124324"/>
            <a:ext cx="2095500" cy="2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2" idx="3"/>
            <a:endCxn id="39" idx="1"/>
          </p:cNvCxnSpPr>
          <p:nvPr/>
        </p:nvCxnSpPr>
        <p:spPr>
          <a:xfrm>
            <a:off x="4838700" y="4600573"/>
            <a:ext cx="2038350" cy="2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533400" y="3333750"/>
            <a:ext cx="7543800" cy="400049"/>
          </a:xfrm>
          <a:prstGeom prst="roundRect">
            <a:avLst>
              <a:gd name="adj" fmla="val 37446"/>
            </a:avLst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Two Tailed Test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533400" y="3867150"/>
            <a:ext cx="7543800" cy="400049"/>
          </a:xfrm>
          <a:prstGeom prst="roundRect">
            <a:avLst>
              <a:gd name="adj" fmla="val 37446"/>
            </a:avLst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Right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Tailed Test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533400" y="4381501"/>
            <a:ext cx="7543800" cy="400049"/>
          </a:xfrm>
          <a:prstGeom prst="roundRect">
            <a:avLst>
              <a:gd name="adj" fmla="val 37446"/>
            </a:avLst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Leftt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Tailed Test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3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0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6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22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2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31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34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37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40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43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46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49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52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55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58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61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64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67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72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7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82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8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92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9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02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07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1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12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6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17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22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27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1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32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6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37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1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42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47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1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52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6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57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1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62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6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67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1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72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/>
      <p:bldP spid="5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30" grpId="0"/>
      <p:bldP spid="30" grpId="1"/>
      <p:bldP spid="31" grpId="0"/>
      <p:bldP spid="31" grpId="1"/>
      <p:bldP spid="32" grpId="0"/>
      <p:bldP spid="32" grpId="1"/>
      <p:bldP spid="36" grpId="0"/>
      <p:bldP spid="36" grpId="1"/>
      <p:bldP spid="38" grpId="0"/>
      <p:bldP spid="38" grpId="1"/>
      <p:bldP spid="39" grpId="0"/>
      <p:bldP spid="39" grpId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1096577"/>
            <a:ext cx="2667000" cy="6369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Right Tailed Test</a:t>
            </a:r>
            <a:endParaRPr lang="en-US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1096577"/>
            <a:ext cx="2667000" cy="6369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Left Tailed Test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1096577"/>
            <a:ext cx="2667000" cy="6369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Two Tailed Test</a:t>
            </a:r>
            <a:endParaRPr lang="en-US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3" y="1809751"/>
            <a:ext cx="7467601" cy="301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153400" cy="636973"/>
          </a:xfrm>
        </p:spPr>
        <p:txBody>
          <a:bodyPr>
            <a:noAutofit/>
          </a:bodyPr>
          <a:lstStyle/>
          <a:p>
            <a:r>
              <a:rPr lang="en-US" sz="2400" dirty="0" smtClean="0"/>
              <a:t>Rejection Region of Null Hypothesis and Critical Values</a:t>
            </a:r>
            <a:endParaRPr lang="en-US" sz="2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09749"/>
            <a:ext cx="7467600" cy="301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09750"/>
            <a:ext cx="7467600" cy="301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14400" y="1809750"/>
                <a:ext cx="68199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dirty="0" smtClean="0"/>
                  <a:t>Specify the level of Significance 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 smtClean="0"/>
                  <a:t>Decide whether the test is left tail, right tailed, or two tailed test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 smtClean="0"/>
                  <a:t>Find the critical value(s)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. 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1809750"/>
                <a:ext cx="6819900" cy="1200329"/>
              </a:xfrm>
              <a:prstGeom prst="rect">
                <a:avLst/>
              </a:prstGeom>
              <a:blipFill rotWithShape="1">
                <a:blip r:embed="rId5"/>
                <a:stretch>
                  <a:fillRect l="-536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133600" y="2913090"/>
                <a:ext cx="7239000" cy="1868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lphaLcParenR"/>
                </a:pPr>
                <a:r>
                  <a:rPr lang="en-US" dirty="0" smtClean="0"/>
                  <a:t>If left tailed, find z-cores corresponds to an area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0" smtClean="0">
                        <a:latin typeface="Cambria Math"/>
                        <a:ea typeface="Cambria Math"/>
                      </a:rPr>
                      <m:t>α</m:t>
                    </m:r>
                  </m:oMath>
                </a14:m>
                <a:endParaRPr lang="en-US" b="0" dirty="0" smtClean="0">
                  <a:ea typeface="Cambria Math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dirty="0"/>
                  <a:t>If r</a:t>
                </a:r>
                <a:r>
                  <a:rPr lang="en-US" dirty="0" smtClean="0"/>
                  <a:t>ight </a:t>
                </a:r>
                <a:r>
                  <a:rPr lang="en-US" dirty="0"/>
                  <a:t>tailed, find z-cores corresponds to an area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  <a:ea typeface="Cambria Math"/>
                      </a:rPr>
                      <m:t>1−</m:t>
                    </m:r>
                    <m:r>
                      <m:rPr>
                        <m:nor/>
                      </m:rPr>
                      <a:rPr lang="en-US">
                        <a:latin typeface="Cambria Math"/>
                        <a:ea typeface="Cambria Math"/>
                      </a:rPr>
                      <m:t>α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US" dirty="0"/>
                  <a:t>If </a:t>
                </a:r>
                <a:r>
                  <a:rPr lang="en-US" dirty="0" smtClean="0"/>
                  <a:t>two </a:t>
                </a:r>
                <a:r>
                  <a:rPr lang="en-US" dirty="0"/>
                  <a:t>tailed, find z-cores corresponds to an area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0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>
                        <a:latin typeface="Cambria Math"/>
                        <a:ea typeface="Cambria Math"/>
                      </a:rPr>
                      <m:t>α</m:t>
                    </m:r>
                  </m:oMath>
                </a14:m>
                <a:r>
                  <a:rPr lang="en-US" dirty="0" smtClean="0">
                    <a:ea typeface="Cambria Math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1−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marL="342900" indent="-342900">
                  <a:buFont typeface="+mj-lt"/>
                  <a:buAutoNum type="alphaLcParenR"/>
                </a:pPr>
                <a:endParaRPr lang="en-US" dirty="0"/>
              </a:p>
              <a:p>
                <a:pPr marL="342900" indent="-342900">
                  <a:buFont typeface="+mj-lt"/>
                  <a:buAutoNum type="alphaLcParenR"/>
                </a:pPr>
                <a:endParaRPr lang="en-US" dirty="0"/>
              </a:p>
              <a:p>
                <a:pPr marL="342900" indent="-342900">
                  <a:buFont typeface="+mj-lt"/>
                  <a:buAutoNum type="alphaLcParenR"/>
                </a:pPr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2913090"/>
                <a:ext cx="7239000" cy="1868460"/>
              </a:xfrm>
              <a:prstGeom prst="rect">
                <a:avLst/>
              </a:prstGeom>
              <a:blipFill rotWithShape="1">
                <a:blip r:embed="rId6"/>
                <a:stretch>
                  <a:fillRect l="-505" t="-1634" b="-4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itle 1"/>
          <p:cNvSpPr txBox="1">
            <a:spLocks/>
          </p:cNvSpPr>
          <p:nvPr/>
        </p:nvSpPr>
        <p:spPr>
          <a:xfrm>
            <a:off x="3810000" y="1200150"/>
            <a:ext cx="175260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Guidelines: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7389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9" grpId="0"/>
      <p:bldP spid="9" grpId="1"/>
      <p:bldP spid="8" grpId="0"/>
      <p:bldP spid="8" grpId="1"/>
      <p:bldP spid="12" grpId="0" uiExpand="1" build="p"/>
      <p:bldP spid="21" grpId="0" build="p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3350"/>
            <a:ext cx="7315200" cy="713173"/>
          </a:xfrm>
        </p:spPr>
        <p:txBody>
          <a:bodyPr/>
          <a:lstStyle/>
          <a:p>
            <a:r>
              <a:rPr lang="en-US" dirty="0" smtClean="0"/>
              <a:t>Steps in Hypothesis Testing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819150"/>
                <a:ext cx="8305800" cy="38862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sz="2400" dirty="0" smtClean="0"/>
                  <a:t>Step 1: Identify what is to be test? </a:t>
                </a:r>
                <a:endParaRPr lang="en-US" sz="2400" dirty="0"/>
              </a:p>
              <a:p>
                <a:pPr marL="45720" indent="0">
                  <a:buNone/>
                </a:pPr>
                <a:r>
                  <a:rPr lang="en-US" sz="1600" dirty="0" smtClean="0"/>
                  <a:t>                     Mean, Proportion, Variance and Standard Deviation of Populatio</a:t>
                </a:r>
                <a:r>
                  <a:rPr lang="en-US" sz="1600" dirty="0"/>
                  <a:t>n</a:t>
                </a:r>
                <a:endParaRPr lang="en-US" sz="1600" dirty="0" smtClean="0"/>
              </a:p>
              <a:p>
                <a:r>
                  <a:rPr lang="en-US" sz="2400" dirty="0" smtClean="0"/>
                  <a:t>Step 2: Identify the Null and Alternative hypothesis 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latin typeface="Cambria Math"/>
                      </a:rPr>
                      <m:t>𝑎𝑛𝑑</m:t>
                    </m:r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400" dirty="0" smtClean="0"/>
                  <a:t>)</a:t>
                </a:r>
              </a:p>
              <a:p>
                <a:r>
                  <a:rPr lang="en-US" sz="2400" dirty="0" smtClean="0"/>
                  <a:t>Step 3: Specify the level of significance/ Identify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/>
                        <a:ea typeface="Cambria Math"/>
                      </a:rPr>
                      <m:t>"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“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Step 4: Sketch the sampling distribution.</a:t>
                </a:r>
              </a:p>
              <a:p>
                <a:r>
                  <a:rPr lang="en-US" sz="2400" dirty="0" smtClean="0"/>
                  <a:t>Step 5: Determine the critical value(s)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"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“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Step 6: Find the standardized test statistics</a:t>
                </a:r>
              </a:p>
              <a:p>
                <a:r>
                  <a:rPr lang="en-US" sz="2400" dirty="0" smtClean="0"/>
                  <a:t>Step 7: Make a decision to </a:t>
                </a:r>
                <a:r>
                  <a:rPr lang="en-US" sz="2400" i="1" dirty="0" smtClean="0">
                    <a:solidFill>
                      <a:schemeClr val="tx2"/>
                    </a:solidFill>
                  </a:rPr>
                  <a:t>reject</a:t>
                </a:r>
                <a:r>
                  <a:rPr lang="en-US" sz="2400" dirty="0" smtClean="0"/>
                  <a:t> or </a:t>
                </a:r>
                <a:r>
                  <a:rPr lang="en-US" sz="2400" i="1" dirty="0" smtClean="0">
                    <a:solidFill>
                      <a:schemeClr val="tx2"/>
                    </a:solidFill>
                  </a:rPr>
                  <a:t>fail to reject</a:t>
                </a:r>
                <a:r>
                  <a:rPr lang="en-US" sz="2400" dirty="0" smtClean="0"/>
                  <a:t> the null hypothesis</a:t>
                </a:r>
              </a:p>
              <a:p>
                <a:r>
                  <a:rPr lang="en-US" sz="2400" dirty="0" smtClean="0"/>
                  <a:t>Step 8: Interpret the decision in the context of the original claim.</a:t>
                </a:r>
              </a:p>
              <a:p>
                <a:pPr marL="4572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819150"/>
                <a:ext cx="8305800" cy="3886200"/>
              </a:xfrm>
              <a:blipFill rotWithShape="1">
                <a:blip r:embed="rId2"/>
                <a:stretch>
                  <a:fillRect l="-367" t="-784" r="-1836" b="-12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431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9049"/>
            <a:ext cx="27432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 </a:t>
            </a:r>
            <a:r>
              <a:rPr lang="en-US" dirty="0"/>
              <a:t>1</a:t>
            </a:r>
            <a:r>
              <a:rPr lang="en-US" dirty="0" smtClean="0"/>
              <a:t>: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04800" y="438150"/>
                <a:ext cx="73152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/>
                  <a:t>    Tea Drinkers* </a:t>
                </a:r>
                <a:r>
                  <a:rPr lang="en-US" dirty="0" smtClean="0"/>
                  <a:t>A tea drinker society estimates </a:t>
                </a:r>
                <a:r>
                  <a:rPr lang="en-US" dirty="0" smtClean="0"/>
                  <a:t>that </a:t>
                </a:r>
                <a:r>
                  <a:rPr lang="en-US" dirty="0" smtClean="0"/>
                  <a:t>the mean consumption of tea by a person in the U.S. is more </a:t>
                </a:r>
                <a:r>
                  <a:rPr lang="en-US" dirty="0" smtClean="0"/>
                  <a:t>than </a:t>
                </a:r>
                <a:r>
                  <a:rPr lang="en-US" dirty="0" smtClean="0"/>
                  <a:t>7 gallons per. In a sample of 100 people, you find that the mean consumption of tea is 7.8 gallons per year with a standard deviation  of 2.67 gallons. 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=0.07,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𝑐𝑎𝑛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𝑦𝑜𝑢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𝑠𝑢𝑝𝑝𝑜𝑟𝑡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𝑡h𝑒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𝑠𝑜𝑐𝑖𝑒𝑡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𝑐𝑙𝑎𝑖𝑚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?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38150"/>
                <a:ext cx="7315200" cy="1477328"/>
              </a:xfrm>
              <a:prstGeom prst="rect">
                <a:avLst/>
              </a:prstGeom>
              <a:blipFill rotWithShape="1">
                <a:blip r:embed="rId2"/>
                <a:stretch>
                  <a:fillRect l="-667" t="-2066" r="-583" b="-5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2038350"/>
                <a:ext cx="6400800" cy="2667000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 smtClean="0"/>
                  <a:t>Step 1: Mean of Population (Large Samples)</a:t>
                </a:r>
                <a:endParaRPr lang="en-US" sz="1100" dirty="0" smtClean="0"/>
              </a:p>
              <a:p>
                <a:r>
                  <a:rPr lang="en-US" sz="1600" dirty="0" smtClean="0"/>
                  <a:t>Step 2: 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&gt;7</m:t>
                    </m:r>
                  </m:oMath>
                </a14:m>
                <a:r>
                  <a:rPr lang="en-US" sz="1600" dirty="0" smtClean="0"/>
                  <a:t>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 : 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≤7            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  <a:ea typeface="Cambria Math"/>
                      </a:rPr>
                      <m:t>:  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&gt;7</m:t>
                    </m:r>
                  </m:oMath>
                </a14:m>
                <a:endParaRPr lang="en-US" sz="1600" dirty="0" smtClean="0"/>
              </a:p>
              <a:p>
                <a:r>
                  <a:rPr lang="en-US" sz="1600" dirty="0" smtClean="0"/>
                  <a:t>Step 3: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=0.07</m:t>
                    </m:r>
                  </m:oMath>
                </a14:m>
                <a:endParaRPr lang="en-US" sz="1600" dirty="0" smtClean="0"/>
              </a:p>
              <a:p>
                <a:r>
                  <a:rPr lang="en-US" sz="1600" dirty="0" smtClean="0"/>
                  <a:t>Step 4: Sketch the sampling distribution.</a:t>
                </a:r>
              </a:p>
              <a:p>
                <a:r>
                  <a:rPr lang="en-US" sz="1600" dirty="0" smtClean="0"/>
                  <a:t>Step 5: Determine the critical value(s)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"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“</m:t>
                    </m:r>
                  </m:oMath>
                </a14:m>
                <a:endParaRPr lang="en-US" sz="1600" dirty="0" smtClean="0"/>
              </a:p>
              <a:p>
                <a:r>
                  <a:rPr lang="en-US" sz="1600" dirty="0" smtClean="0"/>
                  <a:t>Step 6: Find the standardized test statistics</a:t>
                </a:r>
              </a:p>
              <a:p>
                <a:r>
                  <a:rPr lang="en-US" sz="1600" dirty="0" smtClean="0"/>
                  <a:t>Step 7: Make a decision to </a:t>
                </a:r>
                <a:r>
                  <a:rPr lang="en-US" sz="1600" i="1" dirty="0" smtClean="0">
                    <a:solidFill>
                      <a:schemeClr val="tx2"/>
                    </a:solidFill>
                  </a:rPr>
                  <a:t>reject</a:t>
                </a:r>
                <a:r>
                  <a:rPr lang="en-US" sz="1600" dirty="0" smtClean="0"/>
                  <a:t> or </a:t>
                </a:r>
                <a:r>
                  <a:rPr lang="en-US" sz="1600" i="1" dirty="0" smtClean="0">
                    <a:solidFill>
                      <a:schemeClr val="tx2"/>
                    </a:solidFill>
                  </a:rPr>
                  <a:t>fail to reject</a:t>
                </a:r>
                <a:r>
                  <a:rPr lang="en-US" sz="1600" dirty="0" smtClean="0"/>
                  <a:t> the null hypothesis</a:t>
                </a:r>
              </a:p>
              <a:p>
                <a:r>
                  <a:rPr lang="en-US" sz="1600" dirty="0" smtClean="0"/>
                  <a:t>Step 8: Interpret the decision in the context of the original claim.</a:t>
                </a:r>
              </a:p>
              <a:p>
                <a:pPr marL="45720" indent="0"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2038350"/>
                <a:ext cx="6400800" cy="2667000"/>
              </a:xfrm>
              <a:blipFill rotWithShape="1">
                <a:blip r:embed="rId3"/>
                <a:stretch>
                  <a:fillRect t="-685" b="-123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9591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9049"/>
            <a:ext cx="27432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 2: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4800" y="438150"/>
                <a:ext cx="7315200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/>
                  <a:t>    Annual Pay* </a:t>
                </a:r>
                <a:r>
                  <a:rPr lang="en-US" dirty="0" smtClean="0"/>
                  <a:t>An employment information service claims that the mean annual pay for full-time male worker over age 25 without high school diplomas is $24,600. The annual pay for a random sample of 10 fulltime male workers without high school diplomas has a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=$23,200</m:t>
                    </m:r>
                  </m:oMath>
                </a14:m>
                <a:r>
                  <a:rPr lang="en-US" dirty="0" smtClean="0"/>
                  <a:t>, and a standard deviation of $3,500,. 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=0.05,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𝑡𝑒𝑠𝑡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𝑡h𝑒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𝑐𝑙𝑎𝑖𝑚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𝑡h𝑎𝑡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𝑡h𝑒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𝑚𝑒𝑎𝑛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𝑠𝑎𝑙𝑎𝑟𝑦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𝑖𝑠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$24,600.</m:t>
                    </m:r>
                  </m:oMath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38150"/>
                <a:ext cx="7315200" cy="2031325"/>
              </a:xfrm>
              <a:prstGeom prst="rect">
                <a:avLst/>
              </a:prstGeom>
              <a:blipFill rotWithShape="1">
                <a:blip r:embed="rId2"/>
                <a:stretch>
                  <a:fillRect l="-667" t="-1502" b="-3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2190750"/>
                <a:ext cx="7696200" cy="2667000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 smtClean="0"/>
                  <a:t>Step 1: Mean of Population (Small Samples)</a:t>
                </a:r>
                <a:endParaRPr lang="en-US" sz="1100" dirty="0" smtClean="0"/>
              </a:p>
              <a:p>
                <a:r>
                  <a:rPr lang="en-US" sz="1600" dirty="0" smtClean="0"/>
                  <a:t>Step 2: 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=$24,600</m:t>
                    </m:r>
                  </m:oMath>
                </a14:m>
                <a:r>
                  <a:rPr lang="en-US" sz="1600" dirty="0" smtClean="0"/>
                  <a:t>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 : 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=$24,600 (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𝐶𝑙𝑎𝑖𝑚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)         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  <a:ea typeface="Cambria Math"/>
                      </a:rPr>
                      <m:t>:  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≠$24,600</m:t>
                    </m:r>
                  </m:oMath>
                </a14:m>
                <a:endParaRPr lang="en-US" sz="1600" dirty="0" smtClean="0"/>
              </a:p>
              <a:p>
                <a:r>
                  <a:rPr lang="en-US" sz="1600" dirty="0" smtClean="0"/>
                  <a:t>Step 3: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=0.05</m:t>
                    </m:r>
                  </m:oMath>
                </a14:m>
                <a:endParaRPr lang="en-US" sz="1600" dirty="0" smtClean="0"/>
              </a:p>
              <a:p>
                <a:r>
                  <a:rPr lang="en-US" sz="1600" dirty="0" smtClean="0"/>
                  <a:t>Step 4: Sketch the sampling distribution.</a:t>
                </a:r>
              </a:p>
              <a:p>
                <a:r>
                  <a:rPr lang="en-US" sz="1600" dirty="0" smtClean="0"/>
                  <a:t>Step 5: Determine the critical value(s)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"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“</m:t>
                    </m:r>
                  </m:oMath>
                </a14:m>
                <a:endParaRPr lang="en-US" sz="1600" dirty="0" smtClean="0"/>
              </a:p>
              <a:p>
                <a:r>
                  <a:rPr lang="en-US" sz="1600" dirty="0" smtClean="0"/>
                  <a:t>Step 6: Find the standardized test statistics</a:t>
                </a:r>
              </a:p>
              <a:p>
                <a:r>
                  <a:rPr lang="en-US" sz="1600" dirty="0" smtClean="0"/>
                  <a:t>Step 7: Make a decision to </a:t>
                </a:r>
                <a:r>
                  <a:rPr lang="en-US" sz="1600" i="1" dirty="0" smtClean="0">
                    <a:solidFill>
                      <a:schemeClr val="tx2"/>
                    </a:solidFill>
                  </a:rPr>
                  <a:t>reject</a:t>
                </a:r>
                <a:r>
                  <a:rPr lang="en-US" sz="1600" dirty="0" smtClean="0"/>
                  <a:t> or </a:t>
                </a:r>
                <a:r>
                  <a:rPr lang="en-US" sz="1600" i="1" dirty="0" smtClean="0">
                    <a:solidFill>
                      <a:schemeClr val="tx2"/>
                    </a:solidFill>
                  </a:rPr>
                  <a:t>fail to reject</a:t>
                </a:r>
                <a:r>
                  <a:rPr lang="en-US" sz="1600" dirty="0" smtClean="0"/>
                  <a:t> the null hypothesis</a:t>
                </a:r>
              </a:p>
              <a:p>
                <a:r>
                  <a:rPr lang="en-US" sz="1600" dirty="0" smtClean="0"/>
                  <a:t>Step 8: Interpret the decision in the context of the original claim.</a:t>
                </a:r>
              </a:p>
              <a:p>
                <a:pPr marL="45720" indent="0"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2190750"/>
                <a:ext cx="7696200" cy="2667000"/>
              </a:xfrm>
              <a:blipFill rotWithShape="1">
                <a:blip r:embed="rId3"/>
                <a:stretch>
                  <a:fillRect t="-685" b="-31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17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9049"/>
            <a:ext cx="27432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 </a:t>
            </a:r>
            <a:r>
              <a:rPr lang="en-US" dirty="0"/>
              <a:t>3</a:t>
            </a:r>
            <a:r>
              <a:rPr lang="en-US" dirty="0" smtClean="0"/>
              <a:t>: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04800" y="438150"/>
                <a:ext cx="73152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/>
                  <a:t>    Smokers* </a:t>
                </a:r>
                <a:r>
                  <a:rPr lang="en-US" dirty="0" smtClean="0"/>
                  <a:t>A medical researcher says that at least 25% of U.S. Adults are smokers. In a random sample of 200 U.S. adults, 24.5% say that they are smokers. 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01</m:t>
                    </m:r>
                    <m:r>
                      <a:rPr lang="en-US" b="0" i="0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dirty="0" smtClean="0"/>
                  <a:t> do you have enough evidence to reject the researcher’s claim?</a:t>
                </a:r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38150"/>
                <a:ext cx="7315200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667" t="-2538" r="-333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2190750"/>
                <a:ext cx="7696200" cy="2667000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 smtClean="0"/>
                  <a:t>Step 1: Proportion of Population </a:t>
                </a:r>
              </a:p>
              <a:p>
                <a:r>
                  <a:rPr lang="en-US" sz="1600" dirty="0" smtClean="0"/>
                  <a:t>Step 2: 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  <a:ea typeface="Cambria Math"/>
                      </a:rPr>
                      <m:t>P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≤0.25</m:t>
                    </m:r>
                  </m:oMath>
                </a14:m>
                <a:r>
                  <a:rPr lang="en-US" sz="1600" dirty="0" smtClean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 :</m:t>
                    </m:r>
                    <m:r>
                      <a:rPr lang="en-US" sz="1600" b="0" i="1" smtClean="0">
                        <a:latin typeface="Cambria Math"/>
                      </a:rPr>
                      <m:t>𝑃</m:t>
                    </m:r>
                    <m:r>
                      <a:rPr lang="en-US" sz="1600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0.25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𝐶𝑙𝑎𝑖𝑚</m:t>
                        </m:r>
                      </m:e>
                    </m:d>
                    <m:r>
                      <a:rPr lang="en-US" sz="1600" b="0" i="1" smtClean="0">
                        <a:latin typeface="Cambria Math"/>
                        <a:ea typeface="Cambria Math"/>
                      </a:rPr>
                      <m:t>        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  <a:ea typeface="Cambria Math"/>
                      </a:rPr>
                      <m:t>:  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𝑃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&lt;0.25</m:t>
                    </m:r>
                  </m:oMath>
                </a14:m>
                <a:endParaRPr lang="en-US" sz="1600" dirty="0" smtClean="0"/>
              </a:p>
              <a:p>
                <a:r>
                  <a:rPr lang="en-US" sz="1600" dirty="0" smtClean="0"/>
                  <a:t>Step 3: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=0.01</m:t>
                    </m:r>
                  </m:oMath>
                </a14:m>
                <a:endParaRPr lang="en-US" sz="1600" dirty="0" smtClean="0"/>
              </a:p>
              <a:p>
                <a:r>
                  <a:rPr lang="en-US" sz="1600" dirty="0" smtClean="0"/>
                  <a:t>Step 4: Sketch the sampling distribution.</a:t>
                </a:r>
              </a:p>
              <a:p>
                <a:r>
                  <a:rPr lang="en-US" sz="1600" dirty="0" smtClean="0"/>
                  <a:t>Step 5: Determine the critical value(s)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"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“</m:t>
                    </m:r>
                  </m:oMath>
                </a14:m>
                <a:endParaRPr lang="en-US" sz="1600" dirty="0" smtClean="0"/>
              </a:p>
              <a:p>
                <a:r>
                  <a:rPr lang="en-US" sz="1600" dirty="0" smtClean="0"/>
                  <a:t>Step 6: Find the standardized test statistics</a:t>
                </a:r>
              </a:p>
              <a:p>
                <a:r>
                  <a:rPr lang="en-US" sz="1600" dirty="0" smtClean="0"/>
                  <a:t>Step 7: Make a decision to </a:t>
                </a:r>
                <a:r>
                  <a:rPr lang="en-US" sz="1600" i="1" dirty="0" smtClean="0">
                    <a:solidFill>
                      <a:schemeClr val="tx2"/>
                    </a:solidFill>
                  </a:rPr>
                  <a:t>reject</a:t>
                </a:r>
                <a:r>
                  <a:rPr lang="en-US" sz="1600" dirty="0" smtClean="0"/>
                  <a:t> or </a:t>
                </a:r>
                <a:r>
                  <a:rPr lang="en-US" sz="1600" i="1" dirty="0" smtClean="0">
                    <a:solidFill>
                      <a:schemeClr val="tx2"/>
                    </a:solidFill>
                  </a:rPr>
                  <a:t>fail to reject</a:t>
                </a:r>
                <a:r>
                  <a:rPr lang="en-US" sz="1600" dirty="0" smtClean="0"/>
                  <a:t> the null hypothesis</a:t>
                </a:r>
              </a:p>
              <a:p>
                <a:r>
                  <a:rPr lang="en-US" sz="1600" dirty="0" smtClean="0"/>
                  <a:t>Step 8: Interpret the decision in the context of the original claim.</a:t>
                </a:r>
              </a:p>
              <a:p>
                <a:pPr marL="45720" indent="0"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2190750"/>
                <a:ext cx="7696200" cy="2667000"/>
              </a:xfrm>
              <a:blipFill rotWithShape="1">
                <a:blip r:embed="rId3"/>
                <a:stretch>
                  <a:fillRect t="-685" b="-31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364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81000" y="408622"/>
                <a:ext cx="73152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/>
                  <a:t>    Do you eat breakfast?* </a:t>
                </a:r>
                <a:r>
                  <a:rPr lang="en-US" dirty="0" smtClean="0"/>
                  <a:t>A medical researcher estimates that no more than 55% of U.S. adults eat breakfast everyday. In a random sample of 250 U.S. adults, 56.4% say that they eat breakfast everyday. 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=0.01, </m:t>
                    </m:r>
                  </m:oMath>
                </a14:m>
                <a:r>
                  <a:rPr lang="en-US" dirty="0" smtClean="0"/>
                  <a:t>is there enough evidence to reject the researcher claim?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408622"/>
                <a:ext cx="7315200" cy="1477328"/>
              </a:xfrm>
              <a:prstGeom prst="rect">
                <a:avLst/>
              </a:prstGeom>
              <a:blipFill rotWithShape="1">
                <a:blip r:embed="rId2"/>
                <a:stretch>
                  <a:fillRect l="-750" t="-2066" b="-5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81000" y="2161222"/>
                <a:ext cx="7315200" cy="2024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/>
                  <a:t>    Computer Repair* </a:t>
                </a:r>
                <a:r>
                  <a:rPr lang="en-US" dirty="0" smtClean="0"/>
                  <a:t>A computer repairer believes that the mean repair cost for damaged computers is more than $95. to test this claim, you determine the repair costs for seven randomly selected computers and find that the mean repair cost is $100 per computer with a standard deviation of $42.50. 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=0.01, 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𝑑𝑜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𝑦𝑜𝑢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h𝑎𝑣𝑒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𝑒𝑛𝑜𝑢𝑔h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𝑒𝑣𝑖𝑑𝑒𝑛𝑐𝑒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𝑡𝑜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𝑠𝑢𝑝𝑝𝑜𝑟𝑡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𝑡h𝑒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b="0" i="1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𝑟𝑒𝑝𝑎𝑖𝑟𝑒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𝑐𝑙𝑎𝑖𝑚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?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2161222"/>
                <a:ext cx="7315200" cy="2024978"/>
              </a:xfrm>
              <a:prstGeom prst="rect">
                <a:avLst/>
              </a:prstGeom>
              <a:blipFill rotWithShape="1">
                <a:blip r:embed="rId3"/>
                <a:stretch>
                  <a:fillRect l="-750" t="-1506" b="-4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068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839</TotalTime>
  <Words>1043</Words>
  <Application>Microsoft Office PowerPoint</Application>
  <PresentationFormat>On-screen Show (16:9)</PresentationFormat>
  <Paragraphs>88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Perspective</vt:lpstr>
      <vt:lpstr>Hypothesis Testing With One and Two Samples</vt:lpstr>
      <vt:lpstr>Types of Hypothesis Testing</vt:lpstr>
      <vt:lpstr>Stating The a Hypothesis</vt:lpstr>
      <vt:lpstr>Rejection Region of Null Hypothesis and Critical Values</vt:lpstr>
      <vt:lpstr>Steps in Hypothesis Testing</vt:lpstr>
      <vt:lpstr>Problem 1:</vt:lpstr>
      <vt:lpstr>Problem 2:</vt:lpstr>
      <vt:lpstr>Problem 3: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Hypothesis Testing With One and Two Samples</dc:title>
  <dc:creator>USER</dc:creator>
  <cp:lastModifiedBy>USER</cp:lastModifiedBy>
  <cp:revision>65</cp:revision>
  <dcterms:created xsi:type="dcterms:W3CDTF">2014-05-14T03:22:28Z</dcterms:created>
  <dcterms:modified xsi:type="dcterms:W3CDTF">2014-05-15T17:44:09Z</dcterms:modified>
</cp:coreProperties>
</file>