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4" r:id="rId8"/>
    <p:sldId id="262" r:id="rId9"/>
    <p:sldId id="265" r:id="rId10"/>
    <p:sldId id="263" r:id="rId1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8" y="-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25397"/>
            <a:ext cx="9067800" cy="5741061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  <p:sp>
        <p:nvSpPr>
          <p:cNvPr id="113" name="Rectangle 112"/>
          <p:cNvSpPr/>
          <p:nvPr/>
        </p:nvSpPr>
        <p:spPr>
          <a:xfrm>
            <a:off x="0" y="1587500"/>
            <a:ext cx="4953000" cy="260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1714500"/>
            <a:ext cx="4801394" cy="2350823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75355"/>
            <a:ext cx="4419600" cy="1333606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111500"/>
            <a:ext cx="4419600" cy="8890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25398"/>
            <a:ext cx="9067799" cy="403860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3592640"/>
            <a:ext cx="9144000" cy="1587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3656140"/>
            <a:ext cx="914400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5115317"/>
            <a:ext cx="914400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84470"/>
            <a:ext cx="8305800" cy="345541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3719640"/>
            <a:ext cx="8305800" cy="952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27542"/>
            <a:ext cx="548640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  <p:sp>
        <p:nvSpPr>
          <p:cNvPr id="37" name="Rectangle 36"/>
          <p:cNvSpPr/>
          <p:nvPr/>
        </p:nvSpPr>
        <p:spPr>
          <a:xfrm>
            <a:off x="0" y="1303020"/>
            <a:ext cx="2761488" cy="27609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379617" y="2684383"/>
            <a:ext cx="251460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42748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94462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84960"/>
            <a:ext cx="2377440" cy="11430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727960"/>
            <a:ext cx="2377440" cy="1143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17500"/>
            <a:ext cx="5562600" cy="46990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  <p:sp>
        <p:nvSpPr>
          <p:cNvPr id="33" name="Rectangle 32"/>
          <p:cNvSpPr/>
          <p:nvPr/>
        </p:nvSpPr>
        <p:spPr>
          <a:xfrm>
            <a:off x="0" y="1303020"/>
            <a:ext cx="2761488" cy="27609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379617" y="2684383"/>
            <a:ext cx="251460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42748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394462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587500"/>
            <a:ext cx="2377440" cy="11430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730500"/>
            <a:ext cx="2377440" cy="1143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14300"/>
            <a:ext cx="8869680" cy="548640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6034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0B8C070-CD7D-43E3-B81B-40ECF7AD90AA}" type="datetimeFigureOut">
              <a:rPr lang="en-PH" smtClean="0"/>
              <a:t>3/6/2014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5260340"/>
            <a:ext cx="348175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6034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6D69C2F-226C-4B64-87F6-CCEAF6079E4F}" type="slidenum">
              <a:rPr lang="en-PH" smtClean="0"/>
              <a:t>‹#›</a:t>
            </a:fld>
            <a:endParaRPr lang="en-P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27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5.png"/><Relationship Id="rId17" Type="http://schemas.openxmlformats.org/officeDocument/2006/relationships/image" Target="../media/image31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5" Type="http://schemas.openxmlformats.org/officeDocument/2006/relationships/image" Target="../media/image29.png"/><Relationship Id="rId10" Type="http://schemas.openxmlformats.org/officeDocument/2006/relationships/image" Target="../media/image17.png"/><Relationship Id="rId19" Type="http://schemas.openxmlformats.org/officeDocument/2006/relationships/image" Target="../media/image28.png"/><Relationship Id="rId4" Type="http://schemas.openxmlformats.org/officeDocument/2006/relationships/image" Target="../media/image19.png"/><Relationship Id="rId9" Type="http://schemas.openxmlformats.org/officeDocument/2006/relationships/image" Target="../media/image16.png"/><Relationship Id="rId14" Type="http://schemas.openxmlformats.org/officeDocument/2006/relationships/image" Target="../media/image27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48.png"/><Relationship Id="rId3" Type="http://schemas.openxmlformats.org/officeDocument/2006/relationships/image" Target="../media/image34.png"/><Relationship Id="rId21" Type="http://schemas.openxmlformats.org/officeDocument/2006/relationships/image" Target="../media/image50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7.png"/><Relationship Id="rId2" Type="http://schemas.openxmlformats.org/officeDocument/2006/relationships/image" Target="../media/image33.png"/><Relationship Id="rId16" Type="http://schemas.openxmlformats.org/officeDocument/2006/relationships/image" Target="../media/image46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5.png"/><Relationship Id="rId10" Type="http://schemas.openxmlformats.org/officeDocument/2006/relationships/image" Target="../media/image41.png"/><Relationship Id="rId19" Type="http://schemas.openxmlformats.org/officeDocument/2006/relationships/image" Target="../media/image49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27.png"/><Relationship Id="rId22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png"/><Relationship Id="rId18" Type="http://schemas.openxmlformats.org/officeDocument/2006/relationships/image" Target="../media/image50.png"/><Relationship Id="rId3" Type="http://schemas.openxmlformats.org/officeDocument/2006/relationships/image" Target="../media/image37.png"/><Relationship Id="rId21" Type="http://schemas.openxmlformats.org/officeDocument/2006/relationships/image" Target="../media/image54.png"/><Relationship Id="rId7" Type="http://schemas.openxmlformats.org/officeDocument/2006/relationships/image" Target="../media/image41.png"/><Relationship Id="rId12" Type="http://schemas.openxmlformats.org/officeDocument/2006/relationships/image" Target="../media/image52.png"/><Relationship Id="rId2" Type="http://schemas.openxmlformats.org/officeDocument/2006/relationships/image" Target="../media/image36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27.png"/><Relationship Id="rId5" Type="http://schemas.openxmlformats.org/officeDocument/2006/relationships/image" Target="../media/image39.png"/><Relationship Id="rId15" Type="http://schemas.openxmlformats.org/officeDocument/2006/relationships/image" Target="../media/image48.png"/><Relationship Id="rId10" Type="http://schemas.openxmlformats.org/officeDocument/2006/relationships/image" Target="../media/image44.png"/><Relationship Id="rId19" Type="http://schemas.openxmlformats.org/officeDocument/2006/relationships/image" Target="../media/image51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7.png"/><Relationship Id="rId22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H" dirty="0" smtClean="0"/>
              <a:t>Spherical Triangle</a:t>
            </a:r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1389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22" y="714929"/>
            <a:ext cx="7204887" cy="498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4057650" y="714929"/>
            <a:ext cx="933450" cy="372062"/>
            <a:chOff x="1905000" y="1714500"/>
            <a:chExt cx="933450" cy="372062"/>
          </a:xfrm>
        </p:grpSpPr>
        <p:sp>
          <p:nvSpPr>
            <p:cNvPr id="25" name="Arc 24"/>
            <p:cNvSpPr/>
            <p:nvPr/>
          </p:nvSpPr>
          <p:spPr>
            <a:xfrm>
              <a:off x="1905000" y="1714500"/>
              <a:ext cx="926000" cy="372062"/>
            </a:xfrm>
            <a:prstGeom prst="arc">
              <a:avLst>
                <a:gd name="adj1" fmla="val 129444"/>
                <a:gd name="adj2" fmla="val 10582332"/>
              </a:avLst>
            </a:prstGeom>
            <a:solidFill>
              <a:schemeClr val="accent5">
                <a:lumMod val="75000"/>
              </a:schemeClr>
            </a:solidFill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914525" y="1752600"/>
              <a:ext cx="923925" cy="171450"/>
            </a:xfrm>
            <a:custGeom>
              <a:avLst/>
              <a:gdLst>
                <a:gd name="connsiteX0" fmla="*/ 0 w 923925"/>
                <a:gd name="connsiteY0" fmla="*/ 171450 h 171450"/>
                <a:gd name="connsiteX1" fmla="*/ 190500 w 923925"/>
                <a:gd name="connsiteY1" fmla="*/ 47625 h 171450"/>
                <a:gd name="connsiteX2" fmla="*/ 485775 w 923925"/>
                <a:gd name="connsiteY2" fmla="*/ 0 h 171450"/>
                <a:gd name="connsiteX3" fmla="*/ 809625 w 923925"/>
                <a:gd name="connsiteY3" fmla="*/ 76200 h 171450"/>
                <a:gd name="connsiteX4" fmla="*/ 923925 w 923925"/>
                <a:gd name="connsiteY4" fmla="*/ 161925 h 171450"/>
                <a:gd name="connsiteX5" fmla="*/ 0 w 923925"/>
                <a:gd name="connsiteY5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171450">
                  <a:moveTo>
                    <a:pt x="0" y="171450"/>
                  </a:moveTo>
                  <a:lnTo>
                    <a:pt x="190500" y="47625"/>
                  </a:lnTo>
                  <a:lnTo>
                    <a:pt x="485775" y="0"/>
                  </a:lnTo>
                  <a:lnTo>
                    <a:pt x="809625" y="76200"/>
                  </a:lnTo>
                  <a:lnTo>
                    <a:pt x="923925" y="161925"/>
                  </a:lnTo>
                  <a:lnTo>
                    <a:pt x="0" y="17145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62203" y="3738621"/>
            <a:ext cx="529693" cy="645140"/>
            <a:chOff x="4724400" y="4381500"/>
            <a:chExt cx="529693" cy="645140"/>
          </a:xfrm>
        </p:grpSpPr>
        <p:sp>
          <p:nvSpPr>
            <p:cNvPr id="39" name="Oval 38"/>
            <p:cNvSpPr/>
            <p:nvPr/>
          </p:nvSpPr>
          <p:spPr>
            <a:xfrm>
              <a:off x="4724400" y="43815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96893" y="450342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551" y="3470396"/>
            <a:ext cx="780290" cy="780290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6400800" y="2400300"/>
            <a:ext cx="609600" cy="548640"/>
            <a:chOff x="2209800" y="3162300"/>
            <a:chExt cx="609600" cy="548640"/>
          </a:xfrm>
        </p:grpSpPr>
        <p:sp>
          <p:nvSpPr>
            <p:cNvPr id="36" name="Oval 35"/>
            <p:cNvSpPr/>
            <p:nvPr/>
          </p:nvSpPr>
          <p:spPr>
            <a:xfrm>
              <a:off x="2590800" y="34671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09800" y="31623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PH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343400" y="276880"/>
            <a:ext cx="457200" cy="675620"/>
            <a:chOff x="3660018" y="1261765"/>
            <a:chExt cx="457200" cy="675620"/>
          </a:xfrm>
        </p:grpSpPr>
        <p:sp>
          <p:nvSpPr>
            <p:cNvPr id="33" name="Oval 32"/>
            <p:cNvSpPr/>
            <p:nvPr/>
          </p:nvSpPr>
          <p:spPr>
            <a:xfrm>
              <a:off x="3746026" y="1693545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60018" y="1261765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62200" y="791129"/>
            <a:ext cx="4405297" cy="4885771"/>
            <a:chOff x="2362200" y="791129"/>
            <a:chExt cx="4405297" cy="4885771"/>
          </a:xfrm>
        </p:grpSpPr>
        <p:sp>
          <p:nvSpPr>
            <p:cNvPr id="5" name="Arc 4"/>
            <p:cNvSpPr/>
            <p:nvPr/>
          </p:nvSpPr>
          <p:spPr>
            <a:xfrm>
              <a:off x="2362200" y="791129"/>
              <a:ext cx="4405297" cy="4885771"/>
            </a:xfrm>
            <a:prstGeom prst="arc">
              <a:avLst>
                <a:gd name="adj1" fmla="val 9896642"/>
                <a:gd name="adj2" fmla="val 16135100"/>
              </a:avLst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75442" y="1418217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PH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62200" y="800100"/>
            <a:ext cx="4572000" cy="4885771"/>
            <a:chOff x="2362200" y="800100"/>
            <a:chExt cx="4572000" cy="4885771"/>
          </a:xfrm>
        </p:grpSpPr>
        <p:sp>
          <p:nvSpPr>
            <p:cNvPr id="17" name="Arc 16"/>
            <p:cNvSpPr/>
            <p:nvPr/>
          </p:nvSpPr>
          <p:spPr>
            <a:xfrm>
              <a:off x="2362200" y="800100"/>
              <a:ext cx="4572000" cy="4885771"/>
            </a:xfrm>
            <a:prstGeom prst="arc">
              <a:avLst>
                <a:gd name="adj1" fmla="val 16170805"/>
                <a:gd name="adj2" fmla="val 20931978"/>
              </a:avLst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86497" y="1370562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  <a:endParaRPr lang="en-PH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828800" y="1409701"/>
            <a:ext cx="5105400" cy="3247229"/>
            <a:chOff x="1828800" y="1409701"/>
            <a:chExt cx="5105400" cy="3247229"/>
          </a:xfrm>
        </p:grpSpPr>
        <p:sp>
          <p:nvSpPr>
            <p:cNvPr id="6" name="Arc 5"/>
            <p:cNvSpPr/>
            <p:nvPr/>
          </p:nvSpPr>
          <p:spPr>
            <a:xfrm>
              <a:off x="1828800" y="1409701"/>
              <a:ext cx="5105400" cy="2993418"/>
            </a:xfrm>
            <a:prstGeom prst="arc">
              <a:avLst>
                <a:gd name="adj1" fmla="val 21527166"/>
                <a:gd name="adj2" fmla="val 9193921"/>
              </a:avLst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10100" y="4256820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94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382 -0.01806 L 0.15069 0.07338 C 0.18333 0.09533 0.22899 0.09839 0.27222 0.08394 C 0.32378 0.06615 0.36198 0.03196 0.38628 -0.00889 L 0.50382 -0.19427 " pathEditMode="relative" rAng="-735886" ptsTypes="FffFF"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67" y="61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700000">
                                      <p:cBhvr>
                                        <p:cTn id="5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Arc 25"/>
          <p:cNvSpPr/>
          <p:nvPr/>
        </p:nvSpPr>
        <p:spPr>
          <a:xfrm rot="8032663">
            <a:off x="2250420" y="2964536"/>
            <a:ext cx="3393456" cy="1219200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5" name="Arc 24"/>
          <p:cNvSpPr/>
          <p:nvPr/>
        </p:nvSpPr>
        <p:spPr>
          <a:xfrm>
            <a:off x="2133600" y="2857500"/>
            <a:ext cx="3469518" cy="1219200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8" name="Arc 27"/>
          <p:cNvSpPr/>
          <p:nvPr/>
        </p:nvSpPr>
        <p:spPr>
          <a:xfrm rot="4247279">
            <a:off x="2050305" y="2914336"/>
            <a:ext cx="3436918" cy="1219200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Concepts in Spherical Triangles</a:t>
            </a:r>
            <a:endParaRPr lang="en-PH" dirty="0"/>
          </a:p>
        </p:txBody>
      </p:sp>
      <p:sp>
        <p:nvSpPr>
          <p:cNvPr id="4" name="Oval 3"/>
          <p:cNvSpPr/>
          <p:nvPr/>
        </p:nvSpPr>
        <p:spPr>
          <a:xfrm>
            <a:off x="2179320" y="1836420"/>
            <a:ext cx="3383280" cy="3383280"/>
          </a:xfrm>
          <a:prstGeom prst="ellipse">
            <a:avLst/>
          </a:prstGeom>
          <a:solidFill>
            <a:srgbClr val="F8F392">
              <a:alpha val="47059"/>
            </a:srgbClr>
          </a:solidFill>
          <a:ln>
            <a:solidFill>
              <a:srgbClr val="00B0F0">
                <a:alpha val="0"/>
              </a:srgbClr>
            </a:solidFill>
          </a:ln>
          <a:scene3d>
            <a:camera prst="orthographicFront">
              <a:rot lat="0" lon="0" rev="0"/>
            </a:camera>
            <a:lightRig rig="balanced" dir="t"/>
          </a:scene3d>
          <a:sp3d>
            <a:bevelT w="1746250" h="1739900"/>
            <a:bevelB w="1739900" h="1739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6" name="Arc 5"/>
          <p:cNvSpPr/>
          <p:nvPr/>
        </p:nvSpPr>
        <p:spPr>
          <a:xfrm>
            <a:off x="2250318" y="1784985"/>
            <a:ext cx="2819400" cy="3535680"/>
          </a:xfrm>
          <a:prstGeom prst="arc">
            <a:avLst>
              <a:gd name="adj1" fmla="val 16578908"/>
              <a:gd name="adj2" fmla="val 908013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Arc 6"/>
          <p:cNvSpPr/>
          <p:nvPr/>
        </p:nvSpPr>
        <p:spPr>
          <a:xfrm>
            <a:off x="2707518" y="1815465"/>
            <a:ext cx="2286000" cy="3383280"/>
          </a:xfrm>
          <a:prstGeom prst="arc">
            <a:avLst>
              <a:gd name="adj1" fmla="val 9477358"/>
              <a:gd name="adj2" fmla="val 16219933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0" name="Arc 29"/>
          <p:cNvSpPr/>
          <p:nvPr/>
        </p:nvSpPr>
        <p:spPr>
          <a:xfrm>
            <a:off x="2133600" y="2861310"/>
            <a:ext cx="3469518" cy="1219200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TextBox 2"/>
          <p:cNvSpPr txBox="1"/>
          <p:nvPr/>
        </p:nvSpPr>
        <p:spPr>
          <a:xfrm>
            <a:off x="5772150" y="2594213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PH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Lune's</a:t>
            </a:r>
            <a:endParaRPr lang="en-PH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5475" y="176718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PH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Small Circles</a:t>
            </a:r>
            <a:endParaRPr lang="en-PH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53100" y="217926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PH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Poles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91200" y="30099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PH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Polar distance</a:t>
            </a:r>
            <a:endParaRPr lang="en-PH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34050" y="140523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PH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Great Circles</a:t>
            </a:r>
            <a:endParaRPr lang="en-PH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2" name="Arc 31"/>
          <p:cNvSpPr/>
          <p:nvPr/>
        </p:nvSpPr>
        <p:spPr>
          <a:xfrm>
            <a:off x="2707518" y="1836420"/>
            <a:ext cx="2321682" cy="3383280"/>
          </a:xfrm>
          <a:prstGeom prst="arc">
            <a:avLst>
              <a:gd name="adj1" fmla="val 5394609"/>
              <a:gd name="adj2" fmla="val 16133345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7" name="Oval 16"/>
          <p:cNvSpPr/>
          <p:nvPr/>
        </p:nvSpPr>
        <p:spPr>
          <a:xfrm>
            <a:off x="2633736" y="3831602"/>
            <a:ext cx="228600" cy="24384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3" name="Arc 32"/>
          <p:cNvSpPr/>
          <p:nvPr/>
        </p:nvSpPr>
        <p:spPr>
          <a:xfrm>
            <a:off x="2402718" y="1790700"/>
            <a:ext cx="2667000" cy="3428999"/>
          </a:xfrm>
          <a:prstGeom prst="arc">
            <a:avLst>
              <a:gd name="adj1" fmla="val 16497552"/>
              <a:gd name="adj2" fmla="val 540683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Oval 17"/>
          <p:cNvSpPr/>
          <p:nvPr/>
        </p:nvSpPr>
        <p:spPr>
          <a:xfrm>
            <a:off x="4923737" y="3803589"/>
            <a:ext cx="228600" cy="243840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9" name="Oval 18"/>
          <p:cNvSpPr/>
          <p:nvPr/>
        </p:nvSpPr>
        <p:spPr>
          <a:xfrm>
            <a:off x="3746026" y="1693545"/>
            <a:ext cx="228600" cy="243840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4" name="Arc 33"/>
          <p:cNvSpPr/>
          <p:nvPr/>
        </p:nvSpPr>
        <p:spPr>
          <a:xfrm>
            <a:off x="2438400" y="2254727"/>
            <a:ext cx="2866337" cy="678973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5" name="Arc 34"/>
          <p:cNvSpPr/>
          <p:nvPr/>
        </p:nvSpPr>
        <p:spPr>
          <a:xfrm>
            <a:off x="2438400" y="4047429"/>
            <a:ext cx="2866337" cy="678973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6" name="Arc 35"/>
          <p:cNvSpPr/>
          <p:nvPr/>
        </p:nvSpPr>
        <p:spPr>
          <a:xfrm>
            <a:off x="2286000" y="2670413"/>
            <a:ext cx="3247651" cy="872887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7" name="Arc 36"/>
          <p:cNvSpPr/>
          <p:nvPr/>
        </p:nvSpPr>
        <p:spPr>
          <a:xfrm>
            <a:off x="2236500" y="3610985"/>
            <a:ext cx="3247651" cy="872887"/>
          </a:xfrm>
          <a:prstGeom prst="arc">
            <a:avLst>
              <a:gd name="adj1" fmla="val 1225915"/>
              <a:gd name="adj2" fmla="val 1178013"/>
            </a:avLst>
          </a:prstGeom>
          <a:ln w="2857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9" name="Oval 28"/>
          <p:cNvSpPr/>
          <p:nvPr/>
        </p:nvSpPr>
        <p:spPr>
          <a:xfrm>
            <a:off x="3689599" y="5067300"/>
            <a:ext cx="228600" cy="24384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7932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5" grpId="0" animBg="1"/>
      <p:bldP spid="25" grpId="2" animBg="1"/>
      <p:bldP spid="28" grpId="0" animBg="1"/>
      <p:bldP spid="28" grpId="1" animBg="1"/>
      <p:bldP spid="6" grpId="0" animBg="1"/>
      <p:bldP spid="7" grpId="0" animBg="1"/>
      <p:bldP spid="30" grpId="0" animBg="1"/>
      <p:bldP spid="3" grpId="0"/>
      <p:bldP spid="23" grpId="0"/>
      <p:bldP spid="24" grpId="0"/>
      <p:bldP spid="27" grpId="0"/>
      <p:bldP spid="31" grpId="0"/>
      <p:bldP spid="32" grpId="0" animBg="1"/>
      <p:bldP spid="32" grpId="1" animBg="1"/>
      <p:bldP spid="17" grpId="0" animBg="1"/>
      <p:bldP spid="33" grpId="0" animBg="1"/>
      <p:bldP spid="33" grpId="1" animBg="1"/>
      <p:bldP spid="18" grpId="0" animBg="1"/>
      <p:bldP spid="19" grpId="0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616994" y="1725834"/>
            <a:ext cx="2116806" cy="2731866"/>
            <a:chOff x="1550239" y="1665240"/>
            <a:chExt cx="2116806" cy="2731866"/>
          </a:xfrm>
        </p:grpSpPr>
        <p:cxnSp>
          <p:nvCxnSpPr>
            <p:cNvPr id="9" name="Straight Connector 8"/>
            <p:cNvCxnSpPr>
              <a:stCxn id="7" idx="0"/>
            </p:cNvCxnSpPr>
            <p:nvPr/>
          </p:nvCxnSpPr>
          <p:spPr>
            <a:xfrm flipV="1">
              <a:off x="1550239" y="3316752"/>
              <a:ext cx="1213220" cy="115724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2"/>
            </p:cNvCxnSpPr>
            <p:nvPr/>
          </p:nvCxnSpPr>
          <p:spPr>
            <a:xfrm>
              <a:off x="2701903" y="1665240"/>
              <a:ext cx="61556" cy="1651511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6" idx="2"/>
            </p:cNvCxnSpPr>
            <p:nvPr/>
          </p:nvCxnSpPr>
          <p:spPr>
            <a:xfrm flipH="1" flipV="1">
              <a:off x="2763460" y="3316751"/>
              <a:ext cx="903585" cy="1080355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741" y="462260"/>
            <a:ext cx="8229600" cy="795040"/>
          </a:xfrm>
        </p:spPr>
        <p:txBody>
          <a:bodyPr/>
          <a:lstStyle/>
          <a:p>
            <a:r>
              <a:rPr lang="en-PH" dirty="0" smtClean="0"/>
              <a:t>Concepts in Spherical Triangles</a:t>
            </a:r>
            <a:endParaRPr lang="en-PH" dirty="0"/>
          </a:p>
        </p:txBody>
      </p:sp>
      <p:sp>
        <p:nvSpPr>
          <p:cNvPr id="4" name="Oval 3"/>
          <p:cNvSpPr/>
          <p:nvPr/>
        </p:nvSpPr>
        <p:spPr>
          <a:xfrm>
            <a:off x="1107796" y="1684020"/>
            <a:ext cx="3383280" cy="3383280"/>
          </a:xfrm>
          <a:prstGeom prst="ellipse">
            <a:avLst/>
          </a:prstGeom>
          <a:solidFill>
            <a:schemeClr val="accent5">
              <a:lumMod val="75000"/>
              <a:alpha val="47059"/>
            </a:schemeClr>
          </a:solidFill>
          <a:ln>
            <a:solidFill>
              <a:srgbClr val="00B0F0">
                <a:alpha val="0"/>
              </a:srgbClr>
            </a:solidFill>
          </a:ln>
          <a:scene3d>
            <a:camera prst="orthographicFront">
              <a:rot lat="0" lon="0" rev="0"/>
            </a:camera>
            <a:lightRig rig="balanced" dir="t"/>
          </a:scene3d>
          <a:sp3d>
            <a:bevelT w="1746250" h="1739900"/>
            <a:bevelB w="1739900" h="1739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>
              <a:solidFill>
                <a:prstClr val="white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545794" y="2328244"/>
            <a:ext cx="2851027" cy="2459792"/>
            <a:chOff x="2709053" y="2427158"/>
            <a:chExt cx="2851027" cy="2459792"/>
          </a:xfrm>
        </p:grpSpPr>
        <p:sp>
          <p:nvSpPr>
            <p:cNvPr id="33" name="Arc 32"/>
            <p:cNvSpPr/>
            <p:nvPr/>
          </p:nvSpPr>
          <p:spPr>
            <a:xfrm rot="21344845">
              <a:off x="3219086" y="2920497"/>
              <a:ext cx="1689981" cy="1247661"/>
            </a:xfrm>
            <a:prstGeom prst="arc">
              <a:avLst>
                <a:gd name="adj1" fmla="val 3492028"/>
                <a:gd name="adj2" fmla="val 11023028"/>
              </a:avLst>
            </a:prstGeom>
            <a:ln w="28575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709053" y="2427158"/>
              <a:ext cx="2851027" cy="2459792"/>
              <a:chOff x="2709053" y="2427158"/>
              <a:chExt cx="2851027" cy="2459792"/>
            </a:xfrm>
          </p:grpSpPr>
          <p:sp>
            <p:nvSpPr>
              <p:cNvPr id="5" name="Arc 4"/>
              <p:cNvSpPr/>
              <p:nvPr/>
            </p:nvSpPr>
            <p:spPr>
              <a:xfrm rot="21344845">
                <a:off x="2709053" y="2427158"/>
                <a:ext cx="2851027" cy="2229010"/>
              </a:xfrm>
              <a:prstGeom prst="arc">
                <a:avLst>
                  <a:gd name="adj1" fmla="val 3492028"/>
                  <a:gd name="adj2" fmla="val 11023028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12343" y="4363730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PH" sz="2800" b="1" dirty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a</a:t>
                </a: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087059" y="1686071"/>
            <a:ext cx="3159882" cy="3535680"/>
            <a:chOff x="2250318" y="1784985"/>
            <a:chExt cx="3159882" cy="3535680"/>
          </a:xfrm>
        </p:grpSpPr>
        <p:sp>
          <p:nvSpPr>
            <p:cNvPr id="32" name="Arc 31"/>
            <p:cNvSpPr/>
            <p:nvPr/>
          </p:nvSpPr>
          <p:spPr>
            <a:xfrm>
              <a:off x="3046154" y="2540317"/>
              <a:ext cx="1525846" cy="1993583"/>
            </a:xfrm>
            <a:prstGeom prst="arc">
              <a:avLst>
                <a:gd name="adj1" fmla="val 16578908"/>
                <a:gd name="adj2" fmla="val 2428600"/>
              </a:avLst>
            </a:prstGeom>
            <a:ln w="28575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250318" y="1784985"/>
              <a:ext cx="3159882" cy="3535680"/>
              <a:chOff x="2250318" y="1784985"/>
              <a:chExt cx="3159882" cy="3535680"/>
            </a:xfrm>
          </p:grpSpPr>
          <p:sp>
            <p:nvSpPr>
              <p:cNvPr id="6" name="Arc 5"/>
              <p:cNvSpPr/>
              <p:nvPr/>
            </p:nvSpPr>
            <p:spPr>
              <a:xfrm>
                <a:off x="2250318" y="1784985"/>
                <a:ext cx="2819400" cy="3535680"/>
              </a:xfrm>
              <a:prstGeom prst="arc">
                <a:avLst>
                  <a:gd name="adj1" fmla="val 16578908"/>
                  <a:gd name="adj2" fmla="val 242860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953000" y="2739422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PH" sz="2800" b="1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c</a:t>
                </a:r>
                <a:endParaRPr lang="en-PH" sz="28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418016" y="1716551"/>
            <a:ext cx="2412243" cy="3383280"/>
            <a:chOff x="2581275" y="1815465"/>
            <a:chExt cx="2412243" cy="3383280"/>
          </a:xfrm>
        </p:grpSpPr>
        <p:sp>
          <p:nvSpPr>
            <p:cNvPr id="34" name="Arc 33"/>
            <p:cNvSpPr/>
            <p:nvPr/>
          </p:nvSpPr>
          <p:spPr>
            <a:xfrm>
              <a:off x="3215671" y="2552700"/>
              <a:ext cx="1432529" cy="1828800"/>
            </a:xfrm>
            <a:prstGeom prst="arc">
              <a:avLst>
                <a:gd name="adj1" fmla="val 10572553"/>
                <a:gd name="adj2" fmla="val 16219933"/>
              </a:avLst>
            </a:prstGeom>
            <a:ln w="28575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581275" y="1815465"/>
              <a:ext cx="2412243" cy="3383280"/>
              <a:chOff x="2581275" y="1815465"/>
              <a:chExt cx="2412243" cy="3383280"/>
            </a:xfrm>
          </p:grpSpPr>
          <p:sp>
            <p:nvSpPr>
              <p:cNvPr id="7" name="Arc 6"/>
              <p:cNvSpPr/>
              <p:nvPr/>
            </p:nvSpPr>
            <p:spPr>
              <a:xfrm>
                <a:off x="2707518" y="1815465"/>
                <a:ext cx="2286000" cy="3383280"/>
              </a:xfrm>
              <a:prstGeom prst="arc">
                <a:avLst>
                  <a:gd name="adj1" fmla="val 10572553"/>
                  <a:gd name="adj2" fmla="val 1621993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581275" y="2216202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PH" sz="2800" b="1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b</a:t>
                </a:r>
                <a:endParaRPr lang="en-PH" sz="28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2496759" y="1162851"/>
            <a:ext cx="457200" cy="675620"/>
            <a:chOff x="3660018" y="1261765"/>
            <a:chExt cx="457200" cy="675620"/>
          </a:xfrm>
        </p:grpSpPr>
        <p:sp>
          <p:nvSpPr>
            <p:cNvPr id="19" name="Oval 18"/>
            <p:cNvSpPr/>
            <p:nvPr/>
          </p:nvSpPr>
          <p:spPr>
            <a:xfrm>
              <a:off x="3746026" y="1693545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60018" y="1261765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46541" y="3063386"/>
            <a:ext cx="609600" cy="548640"/>
            <a:chOff x="2209800" y="3162300"/>
            <a:chExt cx="609600" cy="548640"/>
          </a:xfrm>
        </p:grpSpPr>
        <p:sp>
          <p:nvSpPr>
            <p:cNvPr id="17" name="Oval 16"/>
            <p:cNvSpPr/>
            <p:nvPr/>
          </p:nvSpPr>
          <p:spPr>
            <a:xfrm>
              <a:off x="2590800" y="34671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09800" y="31623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61141" y="4282586"/>
            <a:ext cx="529693" cy="645140"/>
            <a:chOff x="4724400" y="4381500"/>
            <a:chExt cx="529693" cy="645140"/>
          </a:xfrm>
        </p:grpSpPr>
        <p:sp>
          <p:nvSpPr>
            <p:cNvPr id="18" name="Oval 17"/>
            <p:cNvSpPr/>
            <p:nvPr/>
          </p:nvSpPr>
          <p:spPr>
            <a:xfrm>
              <a:off x="4724400" y="43815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96893" y="450342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49" name="Title 1"/>
          <p:cNvSpPr txBox="1">
            <a:spLocks/>
          </p:cNvSpPr>
          <p:nvPr/>
        </p:nvSpPr>
        <p:spPr>
          <a:xfrm>
            <a:off x="381000" y="462260"/>
            <a:ext cx="4267200" cy="7950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PH" dirty="0" smtClean="0"/>
              <a:t>The Cosine Rule</a:t>
            </a:r>
            <a:endParaRPr lang="en-P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615287" y="1808794"/>
                <a:ext cx="42239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PH" sz="20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287" y="1808794"/>
                <a:ext cx="4223913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15385" r="-2886" b="-43077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572000" y="2208904"/>
                <a:ext cx="43545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𝒃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𝒂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𝒄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𝒂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𝑩</m:t>
                          </m:r>
                        </m:e>
                      </m:func>
                    </m:oMath>
                  </m:oMathPara>
                </a14:m>
                <a:endParaRPr lang="en-PH" sz="20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208904"/>
                <a:ext cx="4354525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13636" r="-2101" b="-40909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4572000" y="2628900"/>
                <a:ext cx="43106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𝒄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𝒂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𝒂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𝑪</m:t>
                          </m:r>
                        </m:e>
                      </m:func>
                    </m:oMath>
                  </m:oMathPara>
                </a14:m>
                <a:endParaRPr lang="en-PH" sz="20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628900"/>
                <a:ext cx="4310604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13636" r="-1839" b="-40909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hevron 42"/>
          <p:cNvSpPr/>
          <p:nvPr/>
        </p:nvSpPr>
        <p:spPr>
          <a:xfrm flipH="1">
            <a:off x="609600" y="1723771"/>
            <a:ext cx="1492411" cy="1381379"/>
          </a:xfrm>
          <a:prstGeom prst="chevron">
            <a:avLst>
              <a:gd name="adj" fmla="val 2672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PH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endParaRPr lang="en-PH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7" name="Chevron 46"/>
          <p:cNvSpPr/>
          <p:nvPr/>
        </p:nvSpPr>
        <p:spPr>
          <a:xfrm flipH="1">
            <a:off x="1905001" y="1723771"/>
            <a:ext cx="1492411" cy="1381379"/>
          </a:xfrm>
          <a:prstGeom prst="chevron">
            <a:avLst>
              <a:gd name="adj" fmla="val 2672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PH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</a:p>
        </p:txBody>
      </p:sp>
      <p:sp>
        <p:nvSpPr>
          <p:cNvPr id="48" name="Chevron 47"/>
          <p:cNvSpPr/>
          <p:nvPr/>
        </p:nvSpPr>
        <p:spPr>
          <a:xfrm flipH="1">
            <a:off x="3193533" y="1698780"/>
            <a:ext cx="1492411" cy="1381379"/>
          </a:xfrm>
          <a:prstGeom prst="chevron">
            <a:avLst>
              <a:gd name="adj" fmla="val 2672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PH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</a:t>
            </a:r>
          </a:p>
        </p:txBody>
      </p:sp>
      <p:sp>
        <p:nvSpPr>
          <p:cNvPr id="50" name="Chevron 49"/>
          <p:cNvSpPr/>
          <p:nvPr/>
        </p:nvSpPr>
        <p:spPr>
          <a:xfrm flipH="1">
            <a:off x="4495800" y="1693533"/>
            <a:ext cx="1492411" cy="1381379"/>
          </a:xfrm>
          <a:prstGeom prst="chevron">
            <a:avLst>
              <a:gd name="adj" fmla="val 2672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PH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</a:p>
        </p:txBody>
      </p:sp>
      <p:sp>
        <p:nvSpPr>
          <p:cNvPr id="53" name="Chevron 52"/>
          <p:cNvSpPr/>
          <p:nvPr/>
        </p:nvSpPr>
        <p:spPr>
          <a:xfrm flipH="1">
            <a:off x="5791200" y="1657350"/>
            <a:ext cx="1492411" cy="1381379"/>
          </a:xfrm>
          <a:prstGeom prst="chevron">
            <a:avLst>
              <a:gd name="adj" fmla="val 2672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PH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en-PH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 flipH="1">
            <a:off x="7101307" y="1647571"/>
            <a:ext cx="1737892" cy="1381379"/>
          </a:xfrm>
          <a:prstGeom prst="chevron">
            <a:avLst>
              <a:gd name="adj" fmla="val 2672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PH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87971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1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1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1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1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2" dur="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3" dur="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5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6" dur="1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40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1" dur="1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5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6" dur="1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50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1" dur="1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5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60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8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0" fill="hold">
                          <p:stCondLst>
                            <p:cond delay="indefinite"/>
                          </p:stCondLst>
                          <p:childTnLst>
                            <p:par>
                              <p:cTn id="10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xit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5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6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7" fill="hold">
                          <p:stCondLst>
                            <p:cond delay="indefinite"/>
                          </p:stCondLst>
                          <p:childTnLst>
                            <p:par>
                              <p:cTn id="1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9" presetID="2" presetClass="entr" presetSubtype="2" fill="hold" grpId="0" nodeType="clickEffect" p14:presetBounceEnd="9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0000">
                                          <p:cBhvr additive="base">
                                            <p:cTn id="13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0000">
                                          <p:cBhvr additive="base">
                                            <p:cTn id="13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3" fill="hold">
                          <p:stCondLst>
                            <p:cond delay="indefinite"/>
                          </p:stCondLst>
                          <p:childTnLst>
                            <p:par>
                              <p:cTn id="1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5" presetID="2" presetClass="entr" presetSubtype="2" fill="hold" grpId="0" nodeType="clickEffect" p14:presetBounceEnd="8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6000">
                                          <p:cBhvr additive="base">
                                            <p:cTn id="13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6000">
                                          <p:cBhvr additive="base">
                                            <p:cTn id="13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" grpId="1"/>
          <p:bldP spid="4" grpId="0" animBg="1"/>
          <p:bldP spid="49" grpId="0"/>
          <p:bldP spid="46" grpId="0" build="p"/>
          <p:bldP spid="51" grpId="0"/>
          <p:bldP spid="52" grpId="0"/>
          <p:bldP spid="43" grpId="0" animBg="1"/>
          <p:bldP spid="43" grpId="1" animBg="1"/>
          <p:bldP spid="47" grpId="0" animBg="1"/>
          <p:bldP spid="47" grpId="1" animBg="1"/>
          <p:bldP spid="48" grpId="0" animBg="1"/>
          <p:bldP spid="48" grpId="1" animBg="1"/>
          <p:bldP spid="50" grpId="0" animBg="1"/>
          <p:bldP spid="50" grpId="1" animBg="1"/>
          <p:bldP spid="53" grpId="0" animBg="1"/>
          <p:bldP spid="53" grpId="1" animBg="1"/>
          <p:bldP spid="54" grpId="0" animBg="1"/>
          <p:bldP spid="5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5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6" dur="1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40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1" dur="1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5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6" dur="1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50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1" dur="1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5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60" presetID="2" presetClass="exit" presetSubtype="8" accel="2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8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0" fill="hold">
                          <p:stCondLst>
                            <p:cond delay="indefinite"/>
                          </p:stCondLst>
                          <p:childTnLst>
                            <p:par>
                              <p:cTn id="10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xit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7" fill="hold">
                          <p:stCondLst>
                            <p:cond delay="indefinite"/>
                          </p:stCondLst>
                          <p:childTnLst>
                            <p:par>
                              <p:cTn id="1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3" fill="hold">
                          <p:stCondLst>
                            <p:cond delay="indefinite"/>
                          </p:stCondLst>
                          <p:childTnLst>
                            <p:par>
                              <p:cTn id="1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" grpId="1"/>
          <p:bldP spid="4" grpId="0" animBg="1"/>
          <p:bldP spid="49" grpId="0"/>
          <p:bldP spid="46" grpId="0" build="p"/>
          <p:bldP spid="51" grpId="0"/>
          <p:bldP spid="52" grpId="0"/>
          <p:bldP spid="43" grpId="0" animBg="1"/>
          <p:bldP spid="43" grpId="1" animBg="1"/>
          <p:bldP spid="47" grpId="0" animBg="1"/>
          <p:bldP spid="47" grpId="1" animBg="1"/>
          <p:bldP spid="48" grpId="0" animBg="1"/>
          <p:bldP spid="48" grpId="1" animBg="1"/>
          <p:bldP spid="50" grpId="0" animBg="1"/>
          <p:bldP spid="50" grpId="1" animBg="1"/>
          <p:bldP spid="53" grpId="0" animBg="1"/>
          <p:bldP spid="53" grpId="1" animBg="1"/>
          <p:bldP spid="54" grpId="0" animBg="1"/>
          <p:bldP spid="54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769298"/>
            <a:ext cx="6781800" cy="44504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540433"/>
          </a:xfrm>
        </p:spPr>
        <p:txBody>
          <a:bodyPr>
            <a:normAutofit fontScale="90000"/>
          </a:bodyPr>
          <a:lstStyle/>
          <a:p>
            <a:r>
              <a:rPr lang="en-PH" dirty="0" smtClean="0"/>
              <a:t>Globe Concepts Latitude and Longitude</a:t>
            </a:r>
            <a:endParaRPr lang="en-PH" dirty="0"/>
          </a:p>
        </p:txBody>
      </p:sp>
      <p:sp>
        <p:nvSpPr>
          <p:cNvPr id="7" name="Oval 6"/>
          <p:cNvSpPr/>
          <p:nvPr/>
        </p:nvSpPr>
        <p:spPr>
          <a:xfrm>
            <a:off x="5105400" y="4686300"/>
            <a:ext cx="228600" cy="24384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cxnSp>
        <p:nvCxnSpPr>
          <p:cNvPr id="13" name="Straight Connector 12"/>
          <p:cNvCxnSpPr>
            <a:stCxn id="11" idx="3"/>
            <a:endCxn id="11" idx="7"/>
          </p:cNvCxnSpPr>
          <p:nvPr/>
        </p:nvCxnSpPr>
        <p:spPr>
          <a:xfrm flipV="1">
            <a:off x="3931165" y="2805533"/>
            <a:ext cx="2424670" cy="48493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 rot="20909893">
            <a:off x="3639743" y="1427557"/>
            <a:ext cx="3200400" cy="3200400"/>
            <a:chOff x="2667000" y="1729740"/>
            <a:chExt cx="3200400" cy="3200400"/>
          </a:xfrm>
        </p:grpSpPr>
        <p:sp>
          <p:nvSpPr>
            <p:cNvPr id="24" name="Oval 23"/>
            <p:cNvSpPr/>
            <p:nvPr/>
          </p:nvSpPr>
          <p:spPr>
            <a:xfrm>
              <a:off x="2667000" y="1729740"/>
              <a:ext cx="3200400" cy="32004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667000" y="2964180"/>
              <a:ext cx="1950720" cy="731520"/>
              <a:chOff x="2667000" y="2964180"/>
              <a:chExt cx="1950720" cy="731520"/>
            </a:xfrm>
          </p:grpSpPr>
          <p:sp>
            <p:nvSpPr>
              <p:cNvPr id="32" name="Arc 31"/>
              <p:cNvSpPr/>
              <p:nvPr/>
            </p:nvSpPr>
            <p:spPr>
              <a:xfrm>
                <a:off x="3886200" y="2964180"/>
                <a:ext cx="731520" cy="731520"/>
              </a:xfrm>
              <a:prstGeom prst="arc">
                <a:avLst>
                  <a:gd name="adj1" fmla="val 43432"/>
                  <a:gd name="adj2" fmla="val 1070919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>
                <a:off x="2667000" y="3329940"/>
                <a:ext cx="16002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Rectangle 5"/>
          <p:cNvSpPr/>
          <p:nvPr/>
        </p:nvSpPr>
        <p:spPr>
          <a:xfrm rot="20901242">
            <a:off x="3282231" y="3108909"/>
            <a:ext cx="3390900" cy="14224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Oval 7"/>
          <p:cNvSpPr/>
          <p:nvPr/>
        </p:nvSpPr>
        <p:spPr>
          <a:xfrm>
            <a:off x="5105400" y="1394460"/>
            <a:ext cx="228600" cy="243840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35" name="Group 34"/>
          <p:cNvGrpSpPr/>
          <p:nvPr/>
        </p:nvGrpSpPr>
        <p:grpSpPr>
          <a:xfrm rot="20909893" flipV="1">
            <a:off x="3675457" y="1427557"/>
            <a:ext cx="3200400" cy="3200400"/>
            <a:chOff x="2667000" y="1729740"/>
            <a:chExt cx="3200400" cy="3200400"/>
          </a:xfrm>
        </p:grpSpPr>
        <p:sp>
          <p:nvSpPr>
            <p:cNvPr id="36" name="Oval 35"/>
            <p:cNvSpPr/>
            <p:nvPr/>
          </p:nvSpPr>
          <p:spPr>
            <a:xfrm>
              <a:off x="2667000" y="1729740"/>
              <a:ext cx="3200400" cy="32004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2667000" y="2964180"/>
              <a:ext cx="1950720" cy="731520"/>
              <a:chOff x="2667000" y="2964180"/>
              <a:chExt cx="1950720" cy="731520"/>
            </a:xfrm>
          </p:grpSpPr>
          <p:sp>
            <p:nvSpPr>
              <p:cNvPr id="38" name="Arc 37"/>
              <p:cNvSpPr/>
              <p:nvPr/>
            </p:nvSpPr>
            <p:spPr>
              <a:xfrm>
                <a:off x="3886200" y="2964180"/>
                <a:ext cx="731520" cy="731520"/>
              </a:xfrm>
              <a:prstGeom prst="arc">
                <a:avLst>
                  <a:gd name="adj1" fmla="val 43432"/>
                  <a:gd name="adj2" fmla="val 10709195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 flipH="1">
                <a:off x="2667000" y="3329940"/>
                <a:ext cx="16002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Rectangle 39"/>
          <p:cNvSpPr/>
          <p:nvPr/>
        </p:nvSpPr>
        <p:spPr>
          <a:xfrm rot="20901242">
            <a:off x="3657107" y="1504584"/>
            <a:ext cx="3390900" cy="1483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" name="Oval 3"/>
          <p:cNvSpPr/>
          <p:nvPr/>
        </p:nvSpPr>
        <p:spPr>
          <a:xfrm>
            <a:off x="4465320" y="1485900"/>
            <a:ext cx="3383280" cy="3383280"/>
          </a:xfrm>
          <a:prstGeom prst="ellipse">
            <a:avLst/>
          </a:prstGeom>
          <a:solidFill>
            <a:srgbClr val="F8F392">
              <a:alpha val="47059"/>
            </a:srgbClr>
          </a:solidFill>
          <a:ln>
            <a:solidFill>
              <a:srgbClr val="00B0F0">
                <a:alpha val="0"/>
              </a:srgbClr>
            </a:solidFill>
          </a:ln>
          <a:scene3d>
            <a:camera prst="orthographicFront">
              <a:rot lat="0" lon="19499990" rev="0"/>
            </a:camera>
            <a:lightRig rig="threePt" dir="t"/>
          </a:scene3d>
          <a:sp3d>
            <a:bevelT w="1746250" h="1739900"/>
            <a:bevelB w="1739900" h="1739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23" name="Group 22"/>
          <p:cNvGrpSpPr/>
          <p:nvPr/>
        </p:nvGrpSpPr>
        <p:grpSpPr>
          <a:xfrm>
            <a:off x="3429000" y="1104900"/>
            <a:ext cx="3429000" cy="3962400"/>
            <a:chOff x="2819400" y="1257300"/>
            <a:chExt cx="3429000" cy="396240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4610100" y="1257300"/>
              <a:ext cx="38100" cy="39624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2819400" y="2857500"/>
              <a:ext cx="3429000" cy="685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19200" y="2629495"/>
                <a:ext cx="3429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𝐍𝐨𝐫𝐭𝐡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Latitude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− </m:t>
                      </m:r>
                      <m:r>
                        <a:rPr lang="el-GR" sz="2400" b="0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𝜆</m:t>
                      </m:r>
                      <m:r>
                        <a:rPr lang="en-PH" sz="2400" b="0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𝑁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PH" sz="2400" b="1" dirty="0">
                  <a:ln w="50800"/>
                  <a:solidFill>
                    <a:schemeClr val="bg1">
                      <a:shade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2629495"/>
                <a:ext cx="3429000" cy="4616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295400" y="3589305"/>
                <a:ext cx="33687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𝐒𝐨𝐮𝐭𝐡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Latitude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− 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l-GR" sz="2400" b="0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𝜆</m:t>
                      </m:r>
                      <m:r>
                        <a:rPr lang="en-PH" sz="2400" b="0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PH" sz="2400" b="1" dirty="0">
                  <a:ln w="50800"/>
                  <a:solidFill>
                    <a:schemeClr val="bg1">
                      <a:shade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3589305"/>
                <a:ext cx="3368784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Oval 57"/>
          <p:cNvSpPr/>
          <p:nvPr/>
        </p:nvSpPr>
        <p:spPr>
          <a:xfrm rot="5400000">
            <a:off x="3527682" y="1889383"/>
            <a:ext cx="3429000" cy="2622034"/>
          </a:xfrm>
          <a:prstGeom prst="ellipse">
            <a:avLst/>
          </a:prstGeom>
          <a:noFill/>
          <a:ln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60" name="Group 59"/>
          <p:cNvGrpSpPr/>
          <p:nvPr/>
        </p:nvGrpSpPr>
        <p:grpSpPr>
          <a:xfrm>
            <a:off x="2895600" y="2003941"/>
            <a:ext cx="4943475" cy="2137291"/>
            <a:chOff x="2895600" y="2003941"/>
            <a:chExt cx="4943475" cy="2137291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3429000" y="2274113"/>
              <a:ext cx="3698086" cy="1573987"/>
            </a:xfrm>
            <a:prstGeom prst="straightConnector1">
              <a:avLst/>
            </a:prstGeom>
            <a:ln>
              <a:solidFill>
                <a:srgbClr val="00206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895600" y="2003941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West</a:t>
              </a:r>
              <a:endParaRPr lang="en-PH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048500" y="3771900"/>
              <a:ext cx="79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East</a:t>
              </a:r>
              <a:endParaRPr lang="en-PH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cxnSp>
        <p:nvCxnSpPr>
          <p:cNvPr id="62" name="Straight Arrow Connector 61"/>
          <p:cNvCxnSpPr/>
          <p:nvPr/>
        </p:nvCxnSpPr>
        <p:spPr>
          <a:xfrm>
            <a:off x="5225009" y="3027757"/>
            <a:ext cx="1709191" cy="14978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Arc 64"/>
          <p:cNvSpPr/>
          <p:nvPr/>
        </p:nvSpPr>
        <p:spPr>
          <a:xfrm>
            <a:off x="4599211" y="2868398"/>
            <a:ext cx="1285942" cy="370102"/>
          </a:xfrm>
          <a:prstGeom prst="arc">
            <a:avLst>
              <a:gd name="adj1" fmla="val 149772"/>
              <a:gd name="adj2" fmla="val 10252037"/>
            </a:avLst>
          </a:prstGeom>
          <a:ln w="76200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1455273" y="4154551"/>
                <a:ext cx="41740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𝐄𝐚𝐬𝐭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𝐨𝐟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L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𝐨𝐧𝐠𝐢𝐭𝐮𝐝𝐞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−</m:t>
                      </m:r>
                      <m:r>
                        <m:rPr>
                          <m:sty m:val="p"/>
                        </m:rPr>
                        <a:rPr lang="el-GR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ϕ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𝑬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PH" sz="2400" b="1" dirty="0">
                  <a:ln w="50800"/>
                  <a:solidFill>
                    <a:schemeClr val="bg1">
                      <a:shade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273" y="4154551"/>
                <a:ext cx="4174082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1147733" y="1394460"/>
                <a:ext cx="41740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𝐖𝐞𝐬𝐭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𝐨𝐟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L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𝐨𝐧𝐠𝐢𝐭𝐮𝐝𝐞</m:t>
                      </m:r>
                      <m:r>
                        <a:rPr lang="en-PH" sz="2400" b="1" i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−</m:t>
                      </m:r>
                      <m:r>
                        <m:rPr>
                          <m:sty m:val="p"/>
                        </m:rPr>
                        <a:rPr lang="el-GR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ϕ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𝒘</m:t>
                      </m:r>
                      <m:r>
                        <a:rPr lang="en-PH" sz="24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PH" sz="2400" b="1" dirty="0">
                  <a:ln w="50800"/>
                  <a:solidFill>
                    <a:schemeClr val="bg1">
                      <a:shade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733" y="1394460"/>
                <a:ext cx="4174082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/>
          <p:cNvCxnSpPr/>
          <p:nvPr/>
        </p:nvCxnSpPr>
        <p:spPr>
          <a:xfrm flipH="1" flipV="1">
            <a:off x="4648200" y="2203016"/>
            <a:ext cx="548033" cy="8068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rc 69"/>
          <p:cNvSpPr/>
          <p:nvPr/>
        </p:nvSpPr>
        <p:spPr>
          <a:xfrm>
            <a:off x="4581458" y="2868398"/>
            <a:ext cx="1285942" cy="370102"/>
          </a:xfrm>
          <a:prstGeom prst="arc">
            <a:avLst>
              <a:gd name="adj1" fmla="val 10213185"/>
              <a:gd name="adj2" fmla="val 15124543"/>
            </a:avLst>
          </a:prstGeom>
          <a:ln w="762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7172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8" presetClass="emph" presetSubtype="0" repeatCount="indefinite" fill="hold" nodeType="clickEffect" p14:presetBounceEnd="64000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5400000" p14:bounceEnd="64000">
                                          <p:cBhvr>
                                            <p:cTn id="22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28" dur="3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29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8" presetClass="emph" presetSubtype="0" repeatCount="indefinite" fill="hold" nodeType="clickEffect" p14:presetBounceEnd="81000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3600000" p14:bounceEnd="81000">
                                          <p:cBhvr>
                                            <p:cTn id="42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xit" presetSubtype="8" fill="hold" grpId="1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2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87" dur="30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30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299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109" dur="30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30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29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2" fill="hold">
                          <p:stCondLst>
                            <p:cond delay="indefinite"/>
                          </p:stCondLst>
                          <p:childTnLst>
                            <p:par>
                              <p:cTn id="1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4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6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40" grpId="0" animBg="1"/>
          <p:bldP spid="12" grpId="0"/>
          <p:bldP spid="12" grpId="1"/>
          <p:bldP spid="26" grpId="0"/>
          <p:bldP spid="26" grpId="1"/>
          <p:bldP spid="58" grpId="0" animBg="1"/>
          <p:bldP spid="65" grpId="0" animBg="1"/>
          <p:bldP spid="65" grpId="1" animBg="1"/>
          <p:bldP spid="67" grpId="0"/>
          <p:bldP spid="67" grpId="1"/>
          <p:bldP spid="68" grpId="0"/>
          <p:bldP spid="68" grpId="1"/>
          <p:bldP spid="70" grpId="0" animBg="1"/>
          <p:bldP spid="7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8" presetClass="emph" presetSubtype="0" repeatCount="indefinite" fill="hold" nodeType="click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5400000">
                                          <p:cBhvr>
                                            <p:cTn id="22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28" dur="3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29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8" presetClass="emph" presetSubtype="0" repeatCount="indefinite" fill="hold" nodeType="click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3600000">
                                          <p:cBhvr>
                                            <p:cTn id="42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xit" presetSubtype="8" fill="hold" grpId="1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2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87" dur="30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30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299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109" dur="30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30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29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2" fill="hold">
                          <p:stCondLst>
                            <p:cond delay="indefinite"/>
                          </p:stCondLst>
                          <p:childTnLst>
                            <p:par>
                              <p:cTn id="1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4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6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40" grpId="0" animBg="1"/>
          <p:bldP spid="12" grpId="0"/>
          <p:bldP spid="12" grpId="1"/>
          <p:bldP spid="26" grpId="0"/>
          <p:bldP spid="26" grpId="1"/>
          <p:bldP spid="58" grpId="0" animBg="1"/>
          <p:bldP spid="65" grpId="0" animBg="1"/>
          <p:bldP spid="65" grpId="1" animBg="1"/>
          <p:bldP spid="67" grpId="0"/>
          <p:bldP spid="67" grpId="1"/>
          <p:bldP spid="68" grpId="0"/>
          <p:bldP spid="68" grpId="1"/>
          <p:bldP spid="70" grpId="0" animBg="1"/>
          <p:bldP spid="70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6572251" y="1257300"/>
            <a:ext cx="2343149" cy="1677349"/>
            <a:chOff x="4581526" y="1485900"/>
            <a:chExt cx="2428874" cy="1677349"/>
          </a:xfrm>
        </p:grpSpPr>
        <p:sp>
          <p:nvSpPr>
            <p:cNvPr id="53" name="Rectangle 52"/>
            <p:cNvSpPr/>
            <p:nvPr/>
          </p:nvSpPr>
          <p:spPr>
            <a:xfrm>
              <a:off x="4581526" y="1485900"/>
              <a:ext cx="2428874" cy="16773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638675" y="1552678"/>
              <a:ext cx="2286000" cy="570437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Base in Coordinate B</a:t>
              </a:r>
            </a:p>
            <a:p>
              <a:pPr algn="ctr"/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Latitude</a:t>
              </a:r>
              <a:endParaRPr lang="en-PH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191000" y="1257300"/>
            <a:ext cx="2343149" cy="1677349"/>
            <a:chOff x="4581526" y="1485900"/>
            <a:chExt cx="2428874" cy="1677349"/>
          </a:xfrm>
        </p:grpSpPr>
        <p:sp>
          <p:nvSpPr>
            <p:cNvPr id="10" name="Rectangle 9"/>
            <p:cNvSpPr/>
            <p:nvPr/>
          </p:nvSpPr>
          <p:spPr>
            <a:xfrm>
              <a:off x="4581526" y="1485900"/>
              <a:ext cx="2428874" cy="167734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38675" y="1552678"/>
              <a:ext cx="2286000" cy="57043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Base in Coordinate C</a:t>
              </a:r>
            </a:p>
            <a:p>
              <a:pPr algn="ctr"/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Latitude</a:t>
              </a:r>
              <a:endParaRPr lang="en-PH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35994" y="1802034"/>
            <a:ext cx="2116806" cy="2731866"/>
            <a:chOff x="1247562" y="1697771"/>
            <a:chExt cx="2116806" cy="2731866"/>
          </a:xfrm>
        </p:grpSpPr>
        <p:cxnSp>
          <p:nvCxnSpPr>
            <p:cNvPr id="9" name="Straight Connector 8"/>
            <p:cNvCxnSpPr>
              <a:stCxn id="7" idx="0"/>
            </p:cNvCxnSpPr>
            <p:nvPr/>
          </p:nvCxnSpPr>
          <p:spPr>
            <a:xfrm flipV="1">
              <a:off x="1247562" y="3349283"/>
              <a:ext cx="1213220" cy="115724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2"/>
            </p:cNvCxnSpPr>
            <p:nvPr/>
          </p:nvCxnSpPr>
          <p:spPr>
            <a:xfrm>
              <a:off x="2399226" y="1697771"/>
              <a:ext cx="61556" cy="1651511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6" idx="2"/>
            </p:cNvCxnSpPr>
            <p:nvPr/>
          </p:nvCxnSpPr>
          <p:spPr>
            <a:xfrm flipH="1" flipV="1">
              <a:off x="2460783" y="3349282"/>
              <a:ext cx="903585" cy="1080355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/>
          <p:cNvSpPr/>
          <p:nvPr/>
        </p:nvSpPr>
        <p:spPr>
          <a:xfrm>
            <a:off x="762000" y="1760220"/>
            <a:ext cx="3383280" cy="3383280"/>
          </a:xfrm>
          <a:prstGeom prst="ellipse">
            <a:avLst/>
          </a:prstGeom>
          <a:solidFill>
            <a:schemeClr val="accent5">
              <a:lumMod val="75000"/>
              <a:alpha val="47059"/>
            </a:schemeClr>
          </a:solidFill>
          <a:ln>
            <a:solidFill>
              <a:srgbClr val="00B0F0">
                <a:alpha val="0"/>
              </a:srgbClr>
            </a:solidFill>
          </a:ln>
          <a:scene3d>
            <a:camera prst="orthographicFront">
              <a:rot lat="0" lon="0" rev="0"/>
            </a:camera>
            <a:lightRig rig="balanced" dir="t"/>
          </a:scene3d>
          <a:sp3d>
            <a:bevelT w="1746250" h="1739900"/>
            <a:bevelB w="1739900" h="1739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>
              <a:solidFill>
                <a:prstClr val="white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3117" y="2360775"/>
            <a:ext cx="2851027" cy="2459792"/>
            <a:chOff x="2709053" y="2427158"/>
            <a:chExt cx="2851027" cy="2459792"/>
          </a:xfrm>
        </p:grpSpPr>
        <p:sp>
          <p:nvSpPr>
            <p:cNvPr id="33" name="Arc 32"/>
            <p:cNvSpPr/>
            <p:nvPr/>
          </p:nvSpPr>
          <p:spPr>
            <a:xfrm rot="21344845">
              <a:off x="3219086" y="2920497"/>
              <a:ext cx="1689981" cy="1247661"/>
            </a:xfrm>
            <a:prstGeom prst="arc">
              <a:avLst>
                <a:gd name="adj1" fmla="val 3492028"/>
                <a:gd name="adj2" fmla="val 11023028"/>
              </a:avLst>
            </a:prstGeom>
            <a:ln w="28575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709053" y="2427158"/>
              <a:ext cx="2851027" cy="2459792"/>
              <a:chOff x="2709053" y="2427158"/>
              <a:chExt cx="2851027" cy="2459792"/>
            </a:xfrm>
          </p:grpSpPr>
          <p:sp>
            <p:nvSpPr>
              <p:cNvPr id="5" name="Arc 4"/>
              <p:cNvSpPr/>
              <p:nvPr/>
            </p:nvSpPr>
            <p:spPr>
              <a:xfrm rot="21344845">
                <a:off x="2709053" y="2427158"/>
                <a:ext cx="2851027" cy="2229010"/>
              </a:xfrm>
              <a:prstGeom prst="arc">
                <a:avLst>
                  <a:gd name="adj1" fmla="val 3492028"/>
                  <a:gd name="adj2" fmla="val 11023028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12343" y="4363730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PH" sz="2800" b="1" dirty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a</a:t>
                </a:r>
              </a:p>
            </p:txBody>
          </p:sp>
        </p:grpSp>
      </p:grpSp>
      <p:sp>
        <p:nvSpPr>
          <p:cNvPr id="49" name="Title 1"/>
          <p:cNvSpPr txBox="1">
            <a:spLocks/>
          </p:cNvSpPr>
          <p:nvPr/>
        </p:nvSpPr>
        <p:spPr>
          <a:xfrm>
            <a:off x="381000" y="462260"/>
            <a:ext cx="4267200" cy="7950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PH" dirty="0" smtClean="0"/>
              <a:t>The Cosine Rule</a:t>
            </a:r>
            <a:endParaRPr lang="en-P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05324" y="1967929"/>
                <a:ext cx="175260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324" y="1967929"/>
                <a:ext cx="175260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505324" y="2488168"/>
                <a:ext cx="175260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324" y="2488168"/>
                <a:ext cx="175260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6853742" y="1988885"/>
                <a:ext cx="17526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𝑵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742" y="1988885"/>
                <a:ext cx="17526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858000" y="2446085"/>
                <a:ext cx="17526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2446085"/>
                <a:ext cx="17526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1905000" y="1714500"/>
            <a:ext cx="933450" cy="372062"/>
            <a:chOff x="1905000" y="1714500"/>
            <a:chExt cx="933450" cy="372062"/>
          </a:xfrm>
        </p:grpSpPr>
        <p:sp>
          <p:nvSpPr>
            <p:cNvPr id="24" name="Arc 23"/>
            <p:cNvSpPr/>
            <p:nvPr/>
          </p:nvSpPr>
          <p:spPr>
            <a:xfrm>
              <a:off x="1905000" y="1714500"/>
              <a:ext cx="926000" cy="372062"/>
            </a:xfrm>
            <a:prstGeom prst="arc">
              <a:avLst>
                <a:gd name="adj1" fmla="val 129444"/>
                <a:gd name="adj2" fmla="val 10582332"/>
              </a:avLst>
            </a:prstGeom>
            <a:solidFill>
              <a:srgbClr val="7030A0"/>
            </a:solidFill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914525" y="1752600"/>
              <a:ext cx="923925" cy="171450"/>
            </a:xfrm>
            <a:custGeom>
              <a:avLst/>
              <a:gdLst>
                <a:gd name="connsiteX0" fmla="*/ 0 w 923925"/>
                <a:gd name="connsiteY0" fmla="*/ 171450 h 171450"/>
                <a:gd name="connsiteX1" fmla="*/ 190500 w 923925"/>
                <a:gd name="connsiteY1" fmla="*/ 47625 h 171450"/>
                <a:gd name="connsiteX2" fmla="*/ 485775 w 923925"/>
                <a:gd name="connsiteY2" fmla="*/ 0 h 171450"/>
                <a:gd name="connsiteX3" fmla="*/ 809625 w 923925"/>
                <a:gd name="connsiteY3" fmla="*/ 76200 h 171450"/>
                <a:gd name="connsiteX4" fmla="*/ 923925 w 923925"/>
                <a:gd name="connsiteY4" fmla="*/ 161925 h 171450"/>
                <a:gd name="connsiteX5" fmla="*/ 0 w 923925"/>
                <a:gd name="connsiteY5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171450">
                  <a:moveTo>
                    <a:pt x="0" y="171450"/>
                  </a:moveTo>
                  <a:lnTo>
                    <a:pt x="190500" y="47625"/>
                  </a:lnTo>
                  <a:lnTo>
                    <a:pt x="485775" y="0"/>
                  </a:lnTo>
                  <a:lnTo>
                    <a:pt x="809625" y="76200"/>
                  </a:lnTo>
                  <a:lnTo>
                    <a:pt x="923925" y="161925"/>
                  </a:lnTo>
                  <a:lnTo>
                    <a:pt x="0" y="171450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84382" y="1718602"/>
            <a:ext cx="3159882" cy="3535680"/>
            <a:chOff x="2250318" y="1784985"/>
            <a:chExt cx="3159882" cy="3535680"/>
          </a:xfrm>
        </p:grpSpPr>
        <p:sp>
          <p:nvSpPr>
            <p:cNvPr id="32" name="Arc 31"/>
            <p:cNvSpPr/>
            <p:nvPr/>
          </p:nvSpPr>
          <p:spPr>
            <a:xfrm>
              <a:off x="3046154" y="2540317"/>
              <a:ext cx="1525846" cy="1993583"/>
            </a:xfrm>
            <a:prstGeom prst="arc">
              <a:avLst>
                <a:gd name="adj1" fmla="val 16578908"/>
                <a:gd name="adj2" fmla="val 2428600"/>
              </a:avLst>
            </a:prstGeom>
            <a:ln w="28575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250318" y="1784985"/>
              <a:ext cx="3159882" cy="3535680"/>
              <a:chOff x="2250318" y="1784985"/>
              <a:chExt cx="3159882" cy="3535680"/>
            </a:xfrm>
          </p:grpSpPr>
          <p:sp>
            <p:nvSpPr>
              <p:cNvPr id="6" name="Arc 5"/>
              <p:cNvSpPr/>
              <p:nvPr/>
            </p:nvSpPr>
            <p:spPr>
              <a:xfrm>
                <a:off x="2250318" y="1784985"/>
                <a:ext cx="2819400" cy="3535680"/>
              </a:xfrm>
              <a:prstGeom prst="arc">
                <a:avLst>
                  <a:gd name="adj1" fmla="val 16578908"/>
                  <a:gd name="adj2" fmla="val 242860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953000" y="2739422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PH" sz="2800" b="1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c</a:t>
                </a:r>
                <a:endParaRPr lang="en-PH" sz="28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115339" y="1749082"/>
            <a:ext cx="2412243" cy="3383280"/>
            <a:chOff x="2581275" y="1815465"/>
            <a:chExt cx="2412243" cy="3383280"/>
          </a:xfrm>
        </p:grpSpPr>
        <p:sp>
          <p:nvSpPr>
            <p:cNvPr id="34" name="Arc 33"/>
            <p:cNvSpPr/>
            <p:nvPr/>
          </p:nvSpPr>
          <p:spPr>
            <a:xfrm>
              <a:off x="3215671" y="2552700"/>
              <a:ext cx="1432529" cy="1828800"/>
            </a:xfrm>
            <a:prstGeom prst="arc">
              <a:avLst>
                <a:gd name="adj1" fmla="val 10572553"/>
                <a:gd name="adj2" fmla="val 16219933"/>
              </a:avLst>
            </a:prstGeom>
            <a:ln w="28575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581275" y="1815465"/>
              <a:ext cx="2412243" cy="3383280"/>
              <a:chOff x="2581275" y="1815465"/>
              <a:chExt cx="2412243" cy="3383280"/>
            </a:xfrm>
          </p:grpSpPr>
          <p:sp>
            <p:nvSpPr>
              <p:cNvPr id="7" name="Arc 6"/>
              <p:cNvSpPr/>
              <p:nvPr/>
            </p:nvSpPr>
            <p:spPr>
              <a:xfrm>
                <a:off x="2707518" y="1815465"/>
                <a:ext cx="2286000" cy="3383280"/>
              </a:xfrm>
              <a:prstGeom prst="arc">
                <a:avLst>
                  <a:gd name="adj1" fmla="val 10572553"/>
                  <a:gd name="adj2" fmla="val 16219933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PH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581275" y="2216202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PH" sz="2800" b="1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b</a:t>
                </a:r>
                <a:endParaRPr lang="en-PH" sz="28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2194082" y="1195382"/>
            <a:ext cx="457200" cy="675620"/>
            <a:chOff x="3660018" y="1261765"/>
            <a:chExt cx="457200" cy="675620"/>
          </a:xfrm>
        </p:grpSpPr>
        <p:sp>
          <p:nvSpPr>
            <p:cNvPr id="19" name="Oval 18"/>
            <p:cNvSpPr/>
            <p:nvPr/>
          </p:nvSpPr>
          <p:spPr>
            <a:xfrm>
              <a:off x="3746026" y="1693545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60018" y="1261765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191000" y="3145116"/>
            <a:ext cx="4724400" cy="2303184"/>
            <a:chOff x="4581526" y="1485900"/>
            <a:chExt cx="2428874" cy="2878720"/>
          </a:xfrm>
        </p:grpSpPr>
        <p:sp>
          <p:nvSpPr>
            <p:cNvPr id="56" name="Rectangle 55"/>
            <p:cNvSpPr/>
            <p:nvPr/>
          </p:nvSpPr>
          <p:spPr>
            <a:xfrm>
              <a:off x="4581526" y="1485900"/>
              <a:ext cx="2428874" cy="28787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638675" y="1552678"/>
              <a:ext cx="2286000" cy="1081662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Measure angle A base in Coordinate B</a:t>
              </a:r>
            </a:p>
            <a:p>
              <a:pPr algn="ctr"/>
              <a:r>
                <a:rPr lang="en-PH" b="1" dirty="0">
                  <a:ln w="50800"/>
                  <a:solidFill>
                    <a:schemeClr val="bg1">
                      <a:shade val="50000"/>
                    </a:schemeClr>
                  </a:solidFill>
                </a:rPr>
                <a:t>a</a:t>
              </a:r>
              <a:r>
                <a:rPr lang="en-PH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nd C longitude</a:t>
              </a:r>
              <a:endParaRPr lang="en-PH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402564" y="4189625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564" y="4189625"/>
                <a:ext cx="208395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4469241" y="4762500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241" y="4762500"/>
                <a:ext cx="208395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827686" y="4189625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686" y="4189625"/>
                <a:ext cx="208395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701845" y="4727633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845" y="4727633"/>
                <a:ext cx="208395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3886200" y="719435"/>
                <a:ext cx="50339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40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0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400" b="0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40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0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</m:e>
                      </m:func>
                      <m:func>
                        <m:funcPr>
                          <m:ctrlPr>
                            <a:rPr lang="en-PH" sz="240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0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r>
                        <a:rPr lang="en-PH" sz="2400" b="0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40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0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400" b="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</m:e>
                      </m:func>
                      <m:func>
                        <m:funcPr>
                          <m:ctrlPr>
                            <a:rPr lang="en-PH" sz="240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0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400" b="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func>
                      <m:func>
                        <m:funcPr>
                          <m:ctrlPr>
                            <a:rPr lang="en-PH" sz="240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0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0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PH" sz="2400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719435"/>
                <a:ext cx="5033942" cy="461665"/>
              </a:xfrm>
              <a:prstGeom prst="rect">
                <a:avLst/>
              </a:prstGeom>
              <a:blipFill rotWithShape="1">
                <a:blip r:embed="rId10"/>
                <a:stretch>
                  <a:fillRect t="-17105" r="-3273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743864" y="3095917"/>
            <a:ext cx="609600" cy="548640"/>
            <a:chOff x="2209800" y="3162300"/>
            <a:chExt cx="609600" cy="548640"/>
          </a:xfrm>
        </p:grpSpPr>
        <p:sp>
          <p:nvSpPr>
            <p:cNvPr id="17" name="Oval 16"/>
            <p:cNvSpPr/>
            <p:nvPr/>
          </p:nvSpPr>
          <p:spPr>
            <a:xfrm>
              <a:off x="2590800" y="34671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09800" y="31623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58464" y="4315117"/>
            <a:ext cx="529693" cy="645140"/>
            <a:chOff x="4724400" y="4381500"/>
            <a:chExt cx="529693" cy="645140"/>
          </a:xfrm>
        </p:grpSpPr>
        <p:sp>
          <p:nvSpPr>
            <p:cNvPr id="18" name="Oval 17"/>
            <p:cNvSpPr/>
            <p:nvPr/>
          </p:nvSpPr>
          <p:spPr>
            <a:xfrm>
              <a:off x="4724400" y="43815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96893" y="450342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092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3" fill="hold">
                          <p:stCondLst>
                            <p:cond delay="indefinite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9" fill="hold">
                          <p:stCondLst>
                            <p:cond delay="indefinite"/>
                          </p:stCondLst>
                          <p:childTnLst>
                            <p:par>
                              <p:cTn id="1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9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0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8" grpId="0" animBg="1"/>
          <p:bldP spid="43" grpId="0" animBg="1"/>
          <p:bldP spid="47" grpId="0" animBg="1"/>
          <p:bldP spid="48" grpId="0" animBg="1"/>
          <p:bldP spid="58" grpId="0" animBg="1"/>
          <p:bldP spid="60" grpId="0" animBg="1"/>
          <p:bldP spid="61" grpId="0" animBg="1"/>
          <p:bldP spid="62" grpId="0" animBg="1"/>
          <p:bldP spid="63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3" fill="hold">
                          <p:stCondLst>
                            <p:cond delay="indefinite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9" fill="hold">
                          <p:stCondLst>
                            <p:cond delay="indefinite"/>
                          </p:stCondLst>
                          <p:childTnLst>
                            <p:par>
                              <p:cTn id="1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8" grpId="0" animBg="1"/>
          <p:bldP spid="43" grpId="0" animBg="1"/>
          <p:bldP spid="47" grpId="0" animBg="1"/>
          <p:bldP spid="48" grpId="0" animBg="1"/>
          <p:bldP spid="58" grpId="0" animBg="1"/>
          <p:bldP spid="60" grpId="0" animBg="1"/>
          <p:bldP spid="61" grpId="0" animBg="1"/>
          <p:bldP spid="62" grpId="0" animBg="1"/>
          <p:bldP spid="63" grpId="0" build="p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Example: </a:t>
            </a:r>
            <a:endParaRPr lang="en-P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724400" y="2095500"/>
                <a:ext cx="175260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095500"/>
                <a:ext cx="175260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724400" y="2552700"/>
                <a:ext cx="2012576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𝟏𝟗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𝟐𝟓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552700"/>
                <a:ext cx="201257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712746" y="3074432"/>
                <a:ext cx="2012576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𝟕𝟎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𝟕𝟓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2746" y="3074432"/>
                <a:ext cx="201257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934200" y="2107168"/>
                <a:ext cx="17526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107168"/>
                <a:ext cx="17526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34200" y="2559410"/>
                <a:ext cx="19812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𝟏𝟕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559410"/>
                <a:ext cx="198120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948544" y="3075308"/>
                <a:ext cx="19812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𝟏𝟕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544" y="3075308"/>
                <a:ext cx="198120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600700" y="3820293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700" y="3820293"/>
                <a:ext cx="208395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257800" y="4305300"/>
                <a:ext cx="2705101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𝟗𝟗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°+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𝟑𝟔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𝟓𝟎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305300"/>
                <a:ext cx="270510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291530" y="4820302"/>
                <a:ext cx="2705101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𝟏𝟐𝟕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𝟔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𝟏𝟐𝟕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𝟔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1530" y="4820302"/>
                <a:ext cx="2705101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518" y="342900"/>
            <a:ext cx="64563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45293"/>
            <a:ext cx="5194300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52400" y="1481435"/>
                <a:ext cx="90166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𝟕𝟓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𝟗𝟏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𝟏𝟕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𝟕𝟓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𝟗𝟏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𝟏𝟕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𝟏𝟐𝟕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𝟔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481435"/>
                <a:ext cx="9016699" cy="461665"/>
              </a:xfrm>
              <a:prstGeom prst="rect">
                <a:avLst/>
              </a:prstGeom>
              <a:blipFill rotWithShape="1">
                <a:blip r:embed="rId14"/>
                <a:stretch>
                  <a:fillRect t="-17105" r="-1623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04800" y="1866900"/>
                <a:ext cx="29631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=−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𝟓𝟖𝟐𝟕𝟐𝟕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866900"/>
                <a:ext cx="2963183" cy="461665"/>
              </a:xfrm>
              <a:prstGeom prst="rect">
                <a:avLst/>
              </a:prstGeom>
              <a:blipFill rotWithShape="1">
                <a:blip r:embed="rId15"/>
                <a:stretch>
                  <a:fillRect t="-17105" r="-5761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04800" y="2460367"/>
                <a:ext cx="3545522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𝒄𝒐</m:t>
                      </m:r>
                      <m:sSup>
                        <m:sSup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(−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𝟓𝟖𝟐𝟕𝟐𝟕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460367"/>
                <a:ext cx="3545522" cy="470000"/>
              </a:xfrm>
              <a:prstGeom prst="rect">
                <a:avLst/>
              </a:prstGeom>
              <a:blipFill rotWithShape="1">
                <a:blip r:embed="rId16"/>
                <a:stretch>
                  <a:fillRect t="-14286" r="-4639" b="-44156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68549" y="3005435"/>
                <a:ext cx="49892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𝟏𝟐𝟓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𝟔𝟑𝟔𝟔𝟔𝟓𝟖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𝟏𝟐𝟓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𝟑</m:t>
                      </m:r>
                      <m:sSup>
                        <m:sSup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𝟖</m:t>
                          </m:r>
                        </m:e>
                        <m:sup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′′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49" y="3005435"/>
                <a:ext cx="4989251" cy="461665"/>
              </a:xfrm>
              <a:prstGeom prst="rect">
                <a:avLst/>
              </a:prstGeom>
              <a:blipFill rotWithShape="1">
                <a:blip r:embed="rId17"/>
                <a:stretch>
                  <a:fillRect t="-17105" r="-3175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04800" y="3427148"/>
                <a:ext cx="6772367" cy="814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𝟏𝟐𝟓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𝟖</m:t>
                              </m:r>
                            </m:e>
                            <m:sup>
                              <m: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𝟏𝟐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′′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𝟑𝟔𝟎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den>
                      </m:f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𝟒𝟎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𝟎𝟕𝟓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𝒌𝒎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𝟏𝟑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𝟗𝟖𝟓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𝟖𝟎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𝒌𝒎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427148"/>
                <a:ext cx="6772367" cy="814262"/>
              </a:xfrm>
              <a:prstGeom prst="rect">
                <a:avLst/>
              </a:prstGeom>
              <a:blipFill rotWithShape="1">
                <a:blip r:embed="rId18"/>
                <a:stretch>
                  <a:fillRect r="-2700" b="-14179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49" y="1330325"/>
            <a:ext cx="4219820" cy="4284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97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xit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xit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64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4.77487E-6 L -0.00035 -0.19038 " pathEditMode="relative" rAng="0" ptsTypes="AA">
                                          <p:cBhvr>
                                            <p:cTn id="124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77487E-6 L -0.00156 -0.19038 " pathEditMode="relative" rAng="0" ptsTypes="AA">
                                          <p:cBhvr>
                                            <p:cTn id="126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2.24569E-6 L -0.00156 -0.40244 " pathEditMode="relative" rAng="0" ptsTypes="AA">
                                          <p:cBhvr>
                                            <p:cTn id="128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2012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9" fill="hold">
                          <p:stCondLst>
                            <p:cond delay="indefinite"/>
                          </p:stCondLst>
                          <p:childTnLst>
                            <p:par>
                              <p:cTn id="1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1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33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4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39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40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1" fill="hold">
                          <p:stCondLst>
                            <p:cond delay="indefinite"/>
                          </p:stCondLst>
                          <p:childTnLst>
                            <p:par>
                              <p:cTn id="1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3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45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46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7" fill="hold">
                          <p:stCondLst>
                            <p:cond delay="indefinite"/>
                          </p:stCondLst>
                          <p:childTnLst>
                            <p:par>
                              <p:cTn id="1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9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1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2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3" fill="hold">
                          <p:stCondLst>
                            <p:cond delay="indefinite"/>
                          </p:stCondLst>
                          <p:childTnLst>
                            <p:par>
                              <p:cTn id="1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5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7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8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5" grpId="0" build="p"/>
          <p:bldP spid="36" grpId="0" build="p"/>
          <p:bldP spid="37" grpId="0" build="p"/>
          <p:bldP spid="38" grpId="0" build="p"/>
          <p:bldP spid="39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xit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xit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64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4.77487E-6 L -0.00035 -0.19038 " pathEditMode="relative" rAng="0" ptsTypes="AA">
                                          <p:cBhvr>
                                            <p:cTn id="124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77487E-6 L -0.00156 -0.19038 " pathEditMode="relative" rAng="0" ptsTypes="AA">
                                          <p:cBhvr>
                                            <p:cTn id="126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2.24569E-6 L -0.00156 -0.40244 " pathEditMode="relative" rAng="0" ptsTypes="AA">
                                          <p:cBhvr>
                                            <p:cTn id="128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2012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9" fill="hold">
                          <p:stCondLst>
                            <p:cond delay="indefinite"/>
                          </p:stCondLst>
                          <p:childTnLst>
                            <p:par>
                              <p:cTn id="1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1" fill="hold">
                          <p:stCondLst>
                            <p:cond delay="indefinite"/>
                          </p:stCondLst>
                          <p:childTnLst>
                            <p:par>
                              <p:cTn id="1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7" fill="hold">
                          <p:stCondLst>
                            <p:cond delay="indefinite"/>
                          </p:stCondLst>
                          <p:childTnLst>
                            <p:par>
                              <p:cTn id="1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3" fill="hold">
                          <p:stCondLst>
                            <p:cond delay="indefinite"/>
                          </p:stCondLst>
                          <p:childTnLst>
                            <p:par>
                              <p:cTn id="1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5" grpId="0" build="p"/>
          <p:bldP spid="36" grpId="0" build="p"/>
          <p:bldP spid="37" grpId="0" build="p"/>
          <p:bldP spid="38" grpId="0" build="p"/>
          <p:bldP spid="39" grpId="0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500" y="117007"/>
            <a:ext cx="75819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PH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plane is flying at </a:t>
            </a:r>
            <a:r>
              <a:rPr lang="en-PH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900km/hr. How </a:t>
            </a:r>
            <a:r>
              <a:rPr lang="en-PH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much longer will </a:t>
            </a:r>
            <a:r>
              <a:rPr lang="en-PH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it take </a:t>
            </a:r>
            <a:r>
              <a:rPr lang="en-PH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to fly from </a:t>
            </a:r>
            <a:r>
              <a:rPr lang="en-PH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Buenos Aires  </a:t>
            </a:r>
            <a:r>
              <a:rPr lang="en-PH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to </a:t>
            </a:r>
            <a:r>
              <a:rPr lang="en-PH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Jakarta along </a:t>
            </a:r>
            <a:r>
              <a:rPr lang="en-PH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great circle route?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66701" y="723902"/>
            <a:ext cx="8566513" cy="694316"/>
            <a:chOff x="266700" y="1121037"/>
            <a:chExt cx="8578491" cy="962795"/>
          </a:xfrm>
        </p:grpSpPr>
        <p:grpSp>
          <p:nvGrpSpPr>
            <p:cNvPr id="10" name="Group 9"/>
            <p:cNvGrpSpPr/>
            <p:nvPr/>
          </p:nvGrpSpPr>
          <p:grpSpPr>
            <a:xfrm>
              <a:off x="603609" y="1121037"/>
              <a:ext cx="8241582" cy="862404"/>
              <a:chOff x="603609" y="977601"/>
              <a:chExt cx="8241582" cy="86240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603609" y="1257300"/>
                <a:ext cx="8241582" cy="582705"/>
                <a:chOff x="581361" y="1409700"/>
                <a:chExt cx="8241582" cy="582705"/>
              </a:xfrm>
            </p:grpSpPr>
            <p:pic>
              <p:nvPicPr>
                <p:cNvPr id="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26" t="29929" b="61318"/>
                <a:stretch/>
              </p:blipFill>
              <p:spPr bwMode="auto">
                <a:xfrm>
                  <a:off x="581361" y="1409700"/>
                  <a:ext cx="8235591" cy="3334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26" t="53212" b="39729"/>
                <a:stretch/>
              </p:blipFill>
              <p:spPr bwMode="auto">
                <a:xfrm>
                  <a:off x="587352" y="1723464"/>
                  <a:ext cx="8235591" cy="26894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66" t="1118" r="-1" b="91541"/>
              <a:stretch/>
            </p:blipFill>
            <p:spPr bwMode="auto">
              <a:xfrm>
                <a:off x="892885" y="977601"/>
                <a:ext cx="7946315" cy="2796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266700" y="1368925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dirty="0" smtClean="0"/>
                <a:t>C</a:t>
              </a:r>
              <a:endParaRPr lang="en-PH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0" y="17145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PH" dirty="0"/>
                <a:t>B</a:t>
              </a: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22" y="714929"/>
            <a:ext cx="7204887" cy="498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4057650" y="714929"/>
            <a:ext cx="933450" cy="372062"/>
            <a:chOff x="1905000" y="1714500"/>
            <a:chExt cx="933450" cy="372062"/>
          </a:xfrm>
        </p:grpSpPr>
        <p:sp>
          <p:nvSpPr>
            <p:cNvPr id="16" name="Arc 15"/>
            <p:cNvSpPr/>
            <p:nvPr/>
          </p:nvSpPr>
          <p:spPr>
            <a:xfrm>
              <a:off x="1905000" y="1714500"/>
              <a:ext cx="926000" cy="372062"/>
            </a:xfrm>
            <a:prstGeom prst="arc">
              <a:avLst>
                <a:gd name="adj1" fmla="val 129444"/>
                <a:gd name="adj2" fmla="val 10582332"/>
              </a:avLst>
            </a:prstGeom>
            <a:solidFill>
              <a:schemeClr val="accent5">
                <a:lumMod val="75000"/>
              </a:schemeClr>
            </a:solidFill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14525" y="1752600"/>
              <a:ext cx="923925" cy="171450"/>
            </a:xfrm>
            <a:custGeom>
              <a:avLst/>
              <a:gdLst>
                <a:gd name="connsiteX0" fmla="*/ 0 w 923925"/>
                <a:gd name="connsiteY0" fmla="*/ 171450 h 171450"/>
                <a:gd name="connsiteX1" fmla="*/ 190500 w 923925"/>
                <a:gd name="connsiteY1" fmla="*/ 47625 h 171450"/>
                <a:gd name="connsiteX2" fmla="*/ 485775 w 923925"/>
                <a:gd name="connsiteY2" fmla="*/ 0 h 171450"/>
                <a:gd name="connsiteX3" fmla="*/ 809625 w 923925"/>
                <a:gd name="connsiteY3" fmla="*/ 76200 h 171450"/>
                <a:gd name="connsiteX4" fmla="*/ 923925 w 923925"/>
                <a:gd name="connsiteY4" fmla="*/ 161925 h 171450"/>
                <a:gd name="connsiteX5" fmla="*/ 0 w 923925"/>
                <a:gd name="connsiteY5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171450">
                  <a:moveTo>
                    <a:pt x="0" y="171450"/>
                  </a:moveTo>
                  <a:lnTo>
                    <a:pt x="190500" y="47625"/>
                  </a:lnTo>
                  <a:lnTo>
                    <a:pt x="485775" y="0"/>
                  </a:lnTo>
                  <a:lnTo>
                    <a:pt x="809625" y="76200"/>
                  </a:lnTo>
                  <a:lnTo>
                    <a:pt x="923925" y="161925"/>
                  </a:lnTo>
                  <a:lnTo>
                    <a:pt x="0" y="17145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62203" y="3738621"/>
            <a:ext cx="529693" cy="645140"/>
            <a:chOff x="4724400" y="4381500"/>
            <a:chExt cx="529693" cy="645140"/>
          </a:xfrm>
        </p:grpSpPr>
        <p:sp>
          <p:nvSpPr>
            <p:cNvPr id="19" name="Oval 18"/>
            <p:cNvSpPr/>
            <p:nvPr/>
          </p:nvSpPr>
          <p:spPr>
            <a:xfrm>
              <a:off x="4724400" y="43815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96893" y="450342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551" y="3470396"/>
            <a:ext cx="780290" cy="78029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400800" y="2400300"/>
            <a:ext cx="609600" cy="548640"/>
            <a:chOff x="2209800" y="3162300"/>
            <a:chExt cx="609600" cy="548640"/>
          </a:xfrm>
        </p:grpSpPr>
        <p:sp>
          <p:nvSpPr>
            <p:cNvPr id="23" name="Oval 22"/>
            <p:cNvSpPr/>
            <p:nvPr/>
          </p:nvSpPr>
          <p:spPr>
            <a:xfrm>
              <a:off x="2590800" y="3467100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09800" y="31623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PH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343400" y="276880"/>
            <a:ext cx="457200" cy="675620"/>
            <a:chOff x="3660018" y="1261765"/>
            <a:chExt cx="457200" cy="675620"/>
          </a:xfrm>
        </p:grpSpPr>
        <p:sp>
          <p:nvSpPr>
            <p:cNvPr id="26" name="Oval 25"/>
            <p:cNvSpPr/>
            <p:nvPr/>
          </p:nvSpPr>
          <p:spPr>
            <a:xfrm>
              <a:off x="3746026" y="1693545"/>
              <a:ext cx="228600" cy="2438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>
                <a:solidFill>
                  <a:prstClr val="white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60018" y="1261765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en-PH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362200" y="791129"/>
            <a:ext cx="4405297" cy="4885771"/>
            <a:chOff x="2362200" y="791129"/>
            <a:chExt cx="4405297" cy="4885771"/>
          </a:xfrm>
        </p:grpSpPr>
        <p:sp>
          <p:nvSpPr>
            <p:cNvPr id="29" name="Arc 28"/>
            <p:cNvSpPr/>
            <p:nvPr/>
          </p:nvSpPr>
          <p:spPr>
            <a:xfrm>
              <a:off x="2362200" y="791129"/>
              <a:ext cx="4405297" cy="4885771"/>
            </a:xfrm>
            <a:prstGeom prst="arc">
              <a:avLst>
                <a:gd name="adj1" fmla="val 9896642"/>
                <a:gd name="adj2" fmla="val 16135100"/>
              </a:avLst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75442" y="1418217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PH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62200" y="800100"/>
            <a:ext cx="4572000" cy="4885771"/>
            <a:chOff x="2362200" y="800100"/>
            <a:chExt cx="4572000" cy="4885771"/>
          </a:xfrm>
        </p:grpSpPr>
        <p:sp>
          <p:nvSpPr>
            <p:cNvPr id="32" name="Arc 31"/>
            <p:cNvSpPr/>
            <p:nvPr/>
          </p:nvSpPr>
          <p:spPr>
            <a:xfrm>
              <a:off x="2362200" y="800100"/>
              <a:ext cx="4572000" cy="4885771"/>
            </a:xfrm>
            <a:prstGeom prst="arc">
              <a:avLst>
                <a:gd name="adj1" fmla="val 16170805"/>
                <a:gd name="adj2" fmla="val 20931978"/>
              </a:avLst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86497" y="1370562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  <a:endParaRPr lang="en-PH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28800" y="1409701"/>
            <a:ext cx="5105400" cy="3247229"/>
            <a:chOff x="1828800" y="1409701"/>
            <a:chExt cx="5105400" cy="3247229"/>
          </a:xfrm>
        </p:grpSpPr>
        <p:sp>
          <p:nvSpPr>
            <p:cNvPr id="35" name="Arc 34"/>
            <p:cNvSpPr/>
            <p:nvPr/>
          </p:nvSpPr>
          <p:spPr>
            <a:xfrm>
              <a:off x="1828800" y="1409701"/>
              <a:ext cx="5105400" cy="2993418"/>
            </a:xfrm>
            <a:prstGeom prst="arc">
              <a:avLst>
                <a:gd name="adj1" fmla="val 21527166"/>
                <a:gd name="adj2" fmla="val 9193921"/>
              </a:avLst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10100" y="4256820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PH" sz="2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724400" y="2095500"/>
                <a:ext cx="175260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095500"/>
                <a:ext cx="17526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4724400" y="2552700"/>
                <a:ext cx="2012576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𝟑𝟒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𝟒𝟎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552700"/>
                <a:ext cx="201257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712746" y="3074432"/>
                <a:ext cx="2012576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𝟏𝟐𝟒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𝟒𝟎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2746" y="3074432"/>
                <a:ext cx="201257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934200" y="2107168"/>
                <a:ext cx="17526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107168"/>
                <a:ext cx="175260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934200" y="2559410"/>
                <a:ext cx="19812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𝟔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𝟎𝟖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559410"/>
                <a:ext cx="1981200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6948544" y="3075308"/>
                <a:ext cx="19812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𝟔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𝟎𝟖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544" y="3075308"/>
                <a:ext cx="198120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600700" y="3820293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700" y="3820293"/>
                <a:ext cx="208395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5257800" y="4305300"/>
                <a:ext cx="2705101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𝟓𝟖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𝟑𝟎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°+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𝟏𝟎𝟔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𝟒𝟓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305300"/>
                <a:ext cx="2705101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291530" y="4820302"/>
                <a:ext cx="316667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𝟏𝟔𝟒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𝟕𝟓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𝟏𝟔𝟒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𝟕𝟓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1530" y="4820302"/>
                <a:ext cx="3166670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773" y="1261931"/>
            <a:ext cx="5194300" cy="68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152400" y="1638300"/>
                <a:ext cx="80737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𝟏𝟐𝟒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𝟒𝟎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𝟗𝟔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𝟎𝟖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𝟏𝟐𝟒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𝟒𝟎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𝟗𝟔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𝟎𝟖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 °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𝟏𝟔𝟒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𝟕𝟓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</m:oMath>
                  </m:oMathPara>
                </a14:m>
                <a:endParaRPr lang="en-PH" sz="20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638300"/>
                <a:ext cx="8073749" cy="400110"/>
              </a:xfrm>
              <a:prstGeom prst="rect">
                <a:avLst/>
              </a:prstGeom>
              <a:blipFill rotWithShape="1">
                <a:blip r:embed="rId15"/>
                <a:stretch>
                  <a:fillRect t="-15385" r="-1284" b="-43077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304800" y="1866900"/>
                <a:ext cx="33318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=−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𝟕𝟑𝟏𝟕𝟒𝟏𝟓𝟗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866900"/>
                <a:ext cx="3331874" cy="461665"/>
              </a:xfrm>
              <a:prstGeom prst="rect">
                <a:avLst/>
              </a:prstGeom>
              <a:blipFill rotWithShape="1">
                <a:blip r:embed="rId16"/>
                <a:stretch>
                  <a:fillRect t="-17105" r="-4936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304800" y="2460367"/>
                <a:ext cx="3914213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𝒄𝒐</m:t>
                      </m:r>
                      <m:sSup>
                        <m:sSup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(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−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𝟕𝟑𝟏𝟕𝟒𝟏𝟓𝟗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460367"/>
                <a:ext cx="3914213" cy="470000"/>
              </a:xfrm>
              <a:prstGeom prst="rect">
                <a:avLst/>
              </a:prstGeom>
              <a:blipFill rotWithShape="1">
                <a:blip r:embed="rId17"/>
                <a:stretch>
                  <a:fillRect t="-14286" r="-4361" b="-44156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68549" y="3005435"/>
                <a:ext cx="52874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𝟏𝟑𝟕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𝟎𝟑𝟐𝟓𝟗𝟕𝟕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𝟏𝟑𝟕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  <m:sSup>
                        <m:sSup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</m:t>
                          </m:r>
                        </m:e>
                        <m:sup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𝟓𝟕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𝟑𝟓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′′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49" y="3005435"/>
                <a:ext cx="5287409" cy="461665"/>
              </a:xfrm>
              <a:prstGeom prst="rect">
                <a:avLst/>
              </a:prstGeom>
              <a:blipFill rotWithShape="1">
                <a:blip r:embed="rId18"/>
                <a:stretch>
                  <a:fillRect t="-17105" r="-3114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304800" y="3427148"/>
                <a:ext cx="7070525" cy="814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𝟏𝟑𝟕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  <m:sSup>
                            <m:sSupPr>
                              <m:ctrlP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  <m:sup>
                              <m: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𝟓𝟕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𝟑𝟓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′′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𝟑𝟔𝟎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den>
                      </m:f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𝟒𝟎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𝟎𝟕𝟓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𝒌𝒎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𝟐𝟓𝟒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𝟑𝟗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𝒌𝒎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427148"/>
                <a:ext cx="7070525" cy="814262"/>
              </a:xfrm>
              <a:prstGeom prst="rect">
                <a:avLst/>
              </a:prstGeom>
              <a:blipFill rotWithShape="1">
                <a:blip r:embed="rId19"/>
                <a:stretch>
                  <a:fillRect r="-3017" b="-14179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8" name="Picture 67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80" y="1694981"/>
            <a:ext cx="4219820" cy="391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304800" y="4466998"/>
                <a:ext cx="3493457" cy="1225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𝒅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𝒔</m:t>
                          </m:r>
                        </m:den>
                      </m:f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𝟏𝟓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𝟐𝟓𝟒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𝟑𝟗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𝒌𝒎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𝟗𝟎𝟎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𝒌𝒎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/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𝒉𝒓</m:t>
                          </m:r>
                        </m:den>
                      </m:f>
                    </m:oMath>
                  </m:oMathPara>
                </a14:m>
                <a:endParaRPr lang="en-PH" sz="2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  <a:p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466998"/>
                <a:ext cx="3493457" cy="1225400"/>
              </a:xfrm>
              <a:prstGeom prst="rect">
                <a:avLst/>
              </a:prstGeom>
              <a:blipFill rotWithShape="1">
                <a:blip r:embed="rId21"/>
                <a:stretch>
                  <a:fillRect l="-4014" r="-4363" b="-15920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3541124" y="4693503"/>
                <a:ext cx="194527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𝟏𝟔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𝟗𝟓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𝒉𝒓𝒔</m:t>
                      </m:r>
                    </m:oMath>
                  </m:oMathPara>
                </a14:m>
                <a:endParaRPr lang="en-PH" sz="2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  <a:p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1124" y="4693503"/>
                <a:ext cx="1945276" cy="830997"/>
              </a:xfrm>
              <a:prstGeom prst="rect">
                <a:avLst/>
              </a:prstGeom>
              <a:blipFill rotWithShape="1">
                <a:blip r:embed="rId22"/>
                <a:stretch>
                  <a:fillRect l="-7210" t="-9559" r="-9091" b="-24265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8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37" presetClass="path" presetSubtype="0" repeatCount="indefinite" accel="50000" decel="50000" fill="hold" nodeType="click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0.00382 -0.01806 L 0.15069 0.07338 C 0.18333 0.09533 0.22899 0.09839 0.27222 0.08394 C 0.32378 0.06615 0.36198 0.03196 0.38628 -0.00889 L 0.50382 -0.19427 " pathEditMode="relative" rAng="-735886" ptsTypes="FffFF">
                                          <p:cBhvr>
                                            <p:cTn id="63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667" y="6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2700000">
                                          <p:cBhvr>
                                            <p:cTn id="65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42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10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3" fill="hold">
                          <p:stCondLst>
                            <p:cond delay="indefinite"/>
                          </p:stCondLst>
                          <p:childTnLst>
                            <p:par>
                              <p:cTn id="1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2" presetClass="exit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7" fill="hold">
                          <p:stCondLst>
                            <p:cond delay="indefinite"/>
                          </p:stCondLst>
                          <p:childTnLst>
                            <p:par>
                              <p:cTn id="1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9" fill="hold">
                          <p:stCondLst>
                            <p:cond delay="indefinite"/>
                          </p:stCondLst>
                          <p:childTnLst>
                            <p:par>
                              <p:cTn id="1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5" fill="hold">
                          <p:stCondLst>
                            <p:cond delay="indefinite"/>
                          </p:stCondLst>
                          <p:childTnLst>
                            <p:par>
                              <p:cTn id="1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1" fill="hold">
                          <p:stCondLst>
                            <p:cond delay="indefinite"/>
                          </p:stCondLst>
                          <p:childTnLst>
                            <p:par>
                              <p:cTn id="1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7" fill="hold">
                          <p:stCondLst>
                            <p:cond delay="indefinite"/>
                          </p:stCondLst>
                          <p:childTnLst>
                            <p:par>
                              <p:cTn id="1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3" fill="hold">
                          <p:stCondLst>
                            <p:cond delay="indefinite"/>
                          </p:stCondLst>
                          <p:childTnLst>
                            <p:par>
                              <p:cTn id="1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9" fill="hold">
                          <p:stCondLst>
                            <p:cond delay="indefinite"/>
                          </p:stCondLst>
                          <p:childTnLst>
                            <p:par>
                              <p:cTn id="1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6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3" fill="hold">
                          <p:stCondLst>
                            <p:cond delay="indefinite"/>
                          </p:stCondLst>
                          <p:childTnLst>
                            <p:par>
                              <p:cTn id="2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9" fill="hold">
                          <p:stCondLst>
                            <p:cond delay="indefinite"/>
                          </p:stCondLst>
                          <p:childTnLst>
                            <p:par>
                              <p:cTn id="2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1" presetID="64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4.77487E-6 L -0.00035 -0.19038 " pathEditMode="relative" rAng="0" ptsTypes="AA">
                                          <p:cBhvr>
                                            <p:cTn id="22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3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77487E-6 L -0.00156 -0.19038 " pathEditMode="relative" rAng="0" ptsTypes="AA">
                                          <p:cBhvr>
                                            <p:cTn id="224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5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2.24569E-6 L -0.00156 -0.40244 " pathEditMode="relative" rAng="0" ptsTypes="AA">
                                          <p:cBhvr>
                                            <p:cTn id="22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2012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7" fill="hold">
                          <p:stCondLst>
                            <p:cond delay="indefinite"/>
                          </p:stCondLst>
                          <p:childTnLst>
                            <p:par>
                              <p:cTn id="2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9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1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2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3" fill="hold">
                          <p:stCondLst>
                            <p:cond delay="indefinite"/>
                          </p:stCondLst>
                          <p:childTnLst>
                            <p:par>
                              <p:cTn id="2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5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7" dur="5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8" dur="5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9" fill="hold">
                          <p:stCondLst>
                            <p:cond delay="indefinite"/>
                          </p:stCondLst>
                          <p:childTnLst>
                            <p:par>
                              <p:cTn id="2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1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43" dur="500" fill="hold"/>
                                            <p:tgtEl>
                                              <p:spTgt spid="6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4" dur="500" fill="hold"/>
                                            <p:tgtEl>
                                              <p:spTgt spid="6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5" fill="hold">
                          <p:stCondLst>
                            <p:cond delay="indefinite"/>
                          </p:stCondLst>
                          <p:childTnLst>
                            <p:par>
                              <p:cTn id="2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7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49" dur="500" fill="hold"/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50" dur="500" fill="hold"/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1" fill="hold">
                          <p:stCondLst>
                            <p:cond delay="indefinite"/>
                          </p:stCondLst>
                          <p:childTnLst>
                            <p:par>
                              <p:cTn id="2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3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55" dur="500" fill="hold"/>
                                            <p:tgtEl>
                                              <p:spTgt spid="6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56" dur="500" fill="hold"/>
                                            <p:tgtEl>
                                              <p:spTgt spid="6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7" fill="hold">
                          <p:stCondLst>
                            <p:cond delay="indefinite"/>
                          </p:stCondLst>
                          <p:childTnLst>
                            <p:par>
                              <p:cTn id="2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9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1" dur="500" fill="hold"/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62" dur="500" fill="hold"/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3" fill="hold">
                          <p:stCondLst>
                            <p:cond delay="indefinite"/>
                          </p:stCondLst>
                          <p:childTnLst>
                            <p:par>
                              <p:cTn id="2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5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7" dur="500" fill="hold"/>
                                            <p:tgtEl>
                                              <p:spTgt spid="7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68" dur="500" fill="hold"/>
                                            <p:tgtEl>
                                              <p:spTgt spid="7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3" grpId="0" build="p"/>
          <p:bldP spid="64" grpId="0" build="p"/>
          <p:bldP spid="65" grpId="0" build="p"/>
          <p:bldP spid="66" grpId="0" build="p"/>
          <p:bldP spid="67" grpId="0" build="p"/>
          <p:bldP spid="69" grpId="0" build="p"/>
          <p:bldP spid="70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37" presetClass="path" presetSubtype="0" repeatCount="indefinite" accel="50000" decel="50000" fill="hold" nodeType="click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0.00382 -0.01806 L 0.15069 0.07338 C 0.18333 0.09533 0.22899 0.09839 0.27222 0.08394 C 0.32378 0.06615 0.36198 0.03196 0.38628 -0.00889 L 0.50382 -0.19427 " pathEditMode="relative" rAng="-735886" ptsTypes="FffFF">
                                          <p:cBhvr>
                                            <p:cTn id="63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667" y="6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2700000">
                                          <p:cBhvr>
                                            <p:cTn id="65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42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8" presetID="42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10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3" fill="hold">
                          <p:stCondLst>
                            <p:cond delay="indefinite"/>
                          </p:stCondLst>
                          <p:childTnLst>
                            <p:par>
                              <p:cTn id="1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2" presetClass="exit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7" fill="hold">
                          <p:stCondLst>
                            <p:cond delay="indefinite"/>
                          </p:stCondLst>
                          <p:childTnLst>
                            <p:par>
                              <p:cTn id="1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9" fill="hold">
                          <p:stCondLst>
                            <p:cond delay="indefinite"/>
                          </p:stCondLst>
                          <p:childTnLst>
                            <p:par>
                              <p:cTn id="1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5" fill="hold">
                          <p:stCondLst>
                            <p:cond delay="indefinite"/>
                          </p:stCondLst>
                          <p:childTnLst>
                            <p:par>
                              <p:cTn id="1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1" fill="hold">
                          <p:stCondLst>
                            <p:cond delay="indefinite"/>
                          </p:stCondLst>
                          <p:childTnLst>
                            <p:par>
                              <p:cTn id="1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7" fill="hold">
                          <p:stCondLst>
                            <p:cond delay="indefinite"/>
                          </p:stCondLst>
                          <p:childTnLst>
                            <p:par>
                              <p:cTn id="1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3" fill="hold">
                          <p:stCondLst>
                            <p:cond delay="indefinite"/>
                          </p:stCondLst>
                          <p:childTnLst>
                            <p:par>
                              <p:cTn id="1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9" fill="hold">
                          <p:stCondLst>
                            <p:cond delay="indefinite"/>
                          </p:stCondLst>
                          <p:childTnLst>
                            <p:par>
                              <p:cTn id="1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6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7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3" fill="hold">
                          <p:stCondLst>
                            <p:cond delay="indefinite"/>
                          </p:stCondLst>
                          <p:childTnLst>
                            <p:par>
                              <p:cTn id="2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9" fill="hold">
                          <p:stCondLst>
                            <p:cond delay="indefinite"/>
                          </p:stCondLst>
                          <p:childTnLst>
                            <p:par>
                              <p:cTn id="2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1" presetID="64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4.77487E-6 L -0.00035 -0.19038 " pathEditMode="relative" rAng="0" ptsTypes="AA">
                                          <p:cBhvr>
                                            <p:cTn id="22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3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77487E-6 L -0.00156 -0.19038 " pathEditMode="relative" rAng="0" ptsTypes="AA">
                                          <p:cBhvr>
                                            <p:cTn id="224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5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2.24569E-6 L -0.00156 -0.40244 " pathEditMode="relative" rAng="0" ptsTypes="AA">
                                          <p:cBhvr>
                                            <p:cTn id="226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2012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7" fill="hold">
                          <p:stCondLst>
                            <p:cond delay="indefinite"/>
                          </p:stCondLst>
                          <p:childTnLst>
                            <p:par>
                              <p:cTn id="2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2" dur="500" fill="hold"/>
                                            <p:tgtEl>
                                              <p:spTgt spid="6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3" fill="hold">
                          <p:stCondLst>
                            <p:cond delay="indefinite"/>
                          </p:stCondLst>
                          <p:childTnLst>
                            <p:par>
                              <p:cTn id="2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5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8" dur="5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9" fill="hold">
                          <p:stCondLst>
                            <p:cond delay="indefinite"/>
                          </p:stCondLst>
                          <p:childTnLst>
                            <p:par>
                              <p:cTn id="2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3" dur="500" fill="hold"/>
                                            <p:tgtEl>
                                              <p:spTgt spid="6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4" dur="500" fill="hold"/>
                                            <p:tgtEl>
                                              <p:spTgt spid="6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5" fill="hold">
                          <p:stCondLst>
                            <p:cond delay="indefinite"/>
                          </p:stCondLst>
                          <p:childTnLst>
                            <p:par>
                              <p:cTn id="2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9" dur="500" fill="hold"/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0" dur="500" fill="hold"/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1" fill="hold">
                          <p:stCondLst>
                            <p:cond delay="indefinite"/>
                          </p:stCondLst>
                          <p:childTnLst>
                            <p:par>
                              <p:cTn id="2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5" dur="500" fill="hold"/>
                                            <p:tgtEl>
                                              <p:spTgt spid="6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500" fill="hold"/>
                                            <p:tgtEl>
                                              <p:spTgt spid="6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7" fill="hold">
                          <p:stCondLst>
                            <p:cond delay="indefinite"/>
                          </p:stCondLst>
                          <p:childTnLst>
                            <p:par>
                              <p:cTn id="2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1" dur="500" fill="hold"/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2" dur="500" fill="hold"/>
                                            <p:tgtEl>
                                              <p:spTgt spid="6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3" fill="hold">
                          <p:stCondLst>
                            <p:cond delay="indefinite"/>
                          </p:stCondLst>
                          <p:childTnLst>
                            <p:par>
                              <p:cTn id="2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7" dur="500" fill="hold"/>
                                            <p:tgtEl>
                                              <p:spTgt spid="7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8" dur="500" fill="hold"/>
                                            <p:tgtEl>
                                              <p:spTgt spid="7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3" grpId="0" build="p"/>
          <p:bldP spid="64" grpId="0" build="p"/>
          <p:bldP spid="65" grpId="0" build="p"/>
          <p:bldP spid="66" grpId="0" build="p"/>
          <p:bldP spid="67" grpId="0" build="p"/>
          <p:bldP spid="69" grpId="0" build="p"/>
          <p:bldP spid="70" grpId="0" build="p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30438" y="1314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15" y="342900"/>
            <a:ext cx="8662311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0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724400" y="2095500"/>
                <a:ext cx="175260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095500"/>
                <a:ext cx="175260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724400" y="2552700"/>
                <a:ext cx="2012576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𝟑𝟒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𝟒𝟎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552700"/>
                <a:ext cx="201257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712746" y="3074432"/>
                <a:ext cx="2012576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𝑏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𝟏𝟐𝟒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𝟒𝟎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2746" y="3074432"/>
                <a:ext cx="201257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934200" y="2107168"/>
                <a:ext cx="17526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l-GR" b="1" i="1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𝜆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107168"/>
                <a:ext cx="17526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34200" y="2559410"/>
                <a:ext cx="19812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=90°+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𝟔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𝟎𝟖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559410"/>
                <a:ext cx="19812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948544" y="3075308"/>
                <a:ext cx="1981200" cy="369332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𝒄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=9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𝟔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𝟎𝟖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544" y="3075308"/>
                <a:ext cx="1981200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600700" y="3820293"/>
                <a:ext cx="2083959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ϕ</m:t>
                          </m:r>
                          <m:sSub>
                            <m:sSubPr>
                              <m:ctrlP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PH" b="1" i="1" smtClean="0">
                                  <a:ln w="11430"/>
                                  <a:gradFill>
                                    <a:gsLst>
                                      <a:gs pos="0">
                                        <a:schemeClr val="accent2">
                                          <a:tint val="70000"/>
                                          <a:satMod val="245000"/>
                                        </a:schemeClr>
                                      </a:gs>
                                      <a:gs pos="75000">
                                        <a:schemeClr val="accent2">
                                          <a:tint val="90000"/>
                                          <a:shade val="60000"/>
                                          <a:satMod val="240000"/>
                                        </a:schemeClr>
                                      </a:gs>
                                      <a:gs pos="100000">
                                        <a:schemeClr val="accent2">
                                          <a:tint val="100000"/>
                                          <a:shade val="50000"/>
                                          <a:satMod val="24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dist="39000" dir="5460000" algn="tl">
                                      <a:srgbClr val="000000">
                                        <a:alpha val="38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700" y="3820293"/>
                <a:ext cx="208395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257800" y="4305300"/>
                <a:ext cx="2705101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𝟓𝟖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𝟑𝟎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°+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𝟏𝟎𝟔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𝟒𝟓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305300"/>
                <a:ext cx="270510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291530" y="4820302"/>
                <a:ext cx="3166670" cy="36933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𝑨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𝟏𝟔𝟒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𝟕𝟓</m:t>
                          </m:r>
                          <m:r>
                            <a:rPr lang="en-PH" b="1" i="1" smtClean="0">
                              <a:ln w="11430"/>
                              <a:gradFill>
                                <a:gsLst>
                                  <a:gs pos="0">
                                    <a:schemeClr val="accent2">
                                      <a:tint val="70000"/>
                                      <a:satMod val="245000"/>
                                    </a:schemeClr>
                                  </a:gs>
                                  <a:gs pos="75000">
                                    <a:schemeClr val="accent2">
                                      <a:tint val="90000"/>
                                      <a:shade val="60000"/>
                                      <a:satMod val="240000"/>
                                    </a:schemeClr>
                                  </a:gs>
                                  <a:gs pos="100000">
                                    <a:schemeClr val="accent2">
                                      <a:tint val="100000"/>
                                      <a:shade val="50000"/>
                                      <a:satMod val="24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dist="39000" dir="5460000" algn="tl">
                                  <a:srgbClr val="000000">
                                    <a:alpha val="38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𝟏𝟔𝟒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</a:rPr>
                        <m:t>𝟕𝟓</m:t>
                      </m:r>
                      <m:r>
                        <a:rPr lang="en-PH" b="1" i="1" smtClean="0">
                          <a:ln w="11430"/>
                          <a:gradFill>
                            <a:gsLst>
                              <a:gs pos="0">
                                <a:schemeClr val="accent2">
                                  <a:tint val="70000"/>
                                  <a:satMod val="245000"/>
                                </a:schemeClr>
                              </a:gs>
                              <a:gs pos="75000">
                                <a:schemeClr val="accent2">
                                  <a:tint val="90000"/>
                                  <a:shade val="60000"/>
                                  <a:satMod val="240000"/>
                                </a:schemeClr>
                              </a:gs>
                              <a:gs pos="100000">
                                <a:schemeClr val="accent2">
                                  <a:tint val="100000"/>
                                  <a:shade val="50000"/>
                                  <a:satMod val="24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PH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1530" y="4820302"/>
                <a:ext cx="316667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773" y="1109531"/>
            <a:ext cx="5194300" cy="68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52400" y="1542990"/>
                <a:ext cx="80737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𝟏𝟐𝟒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𝟒𝟎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𝟗𝟔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𝟎𝟖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r>
                        <a:rPr lang="en-PH" sz="20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𝟏𝟐𝟒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𝟒𝟎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𝟗𝟔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𝟎𝟖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 °</m:t>
                          </m:r>
                        </m:e>
                      </m:func>
                      <m:func>
                        <m:funcPr>
                          <m:ctrlP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0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𝟏𝟔𝟒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𝟕𝟓</m:t>
                          </m:r>
                          <m:r>
                            <a:rPr lang="en-PH" sz="20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func>
                    </m:oMath>
                  </m:oMathPara>
                </a14:m>
                <a:endParaRPr lang="en-PH" sz="20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542990"/>
                <a:ext cx="8073749" cy="400110"/>
              </a:xfrm>
              <a:prstGeom prst="rect">
                <a:avLst/>
              </a:prstGeom>
              <a:blipFill rotWithShape="1">
                <a:blip r:embed="rId12"/>
                <a:stretch>
                  <a:fillRect t="-13636" r="-1284" b="-40909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04800" y="1866900"/>
                <a:ext cx="33318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PH" sz="2400" b="1" i="0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</m:e>
                      </m:func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=−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𝟕𝟑𝟏𝟕𝟒𝟏𝟓𝟗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866900"/>
                <a:ext cx="3331874" cy="461665"/>
              </a:xfrm>
              <a:prstGeom prst="rect">
                <a:avLst/>
              </a:prstGeom>
              <a:blipFill rotWithShape="1">
                <a:blip r:embed="rId13"/>
                <a:stretch>
                  <a:fillRect t="-17105" r="-4936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04800" y="2460367"/>
                <a:ext cx="3914213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𝒄𝒐</m:t>
                      </m:r>
                      <m:sSup>
                        <m:sSup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𝒔</m:t>
                          </m:r>
                        </m:e>
                        <m:sup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(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−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𝟕𝟑𝟏𝟕𝟒𝟏𝟓𝟗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460367"/>
                <a:ext cx="3914213" cy="470000"/>
              </a:xfrm>
              <a:prstGeom prst="rect">
                <a:avLst/>
              </a:prstGeom>
              <a:blipFill rotWithShape="1">
                <a:blip r:embed="rId14"/>
                <a:stretch>
                  <a:fillRect t="-14286" r="-4361" b="-44156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68549" y="3005435"/>
                <a:ext cx="52874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𝟏𝟑𝟕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𝟎𝟑𝟐𝟓𝟗𝟕𝟕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PH" sz="2400" b="1" i="0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𝟏𝟑𝟕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°</m:t>
                      </m:r>
                      <m:sSup>
                        <m:sSup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</m:t>
                          </m:r>
                        </m:e>
                        <m:sup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𝟓𝟕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𝟑𝟓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′′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49" y="3005435"/>
                <a:ext cx="5287409" cy="461665"/>
              </a:xfrm>
              <a:prstGeom prst="rect">
                <a:avLst/>
              </a:prstGeom>
              <a:blipFill rotWithShape="1">
                <a:blip r:embed="rId15"/>
                <a:stretch>
                  <a:fillRect t="-17105" r="-3114" b="-43421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04800" y="3427148"/>
                <a:ext cx="7070525" cy="814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𝟏𝟑𝟕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  <m:sSup>
                            <m:sSupPr>
                              <m:ctrlP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  <m:sup>
                              <m:r>
                                <a:rPr lang="en-PH" sz="2400" b="1" i="1">
                                  <a:ln w="11430"/>
                                  <a:gradFill>
                                    <a:gsLst>
                                      <a:gs pos="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  <a:gs pos="2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50000">
                                        <a:schemeClr val="accent6">
                                          <a:shade val="89000"/>
                                          <a:satMod val="110000"/>
                                        </a:schemeClr>
                                      </a:gs>
                                      <a:gs pos="75000">
                                        <a:schemeClr val="accent6">
                                          <a:tint val="93000"/>
                                          <a:satMod val="120000"/>
                                        </a:schemeClr>
                                      </a:gs>
                                      <a:gs pos="100000">
                                        <a:schemeClr val="accent6">
                                          <a:tint val="90000"/>
                                          <a:satMod val="120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80000" dist="40000" dir="5040000" algn="tl">
                                      <a:srgbClr val="000000">
                                        <a:alpha val="30000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𝟓𝟕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𝟑𝟓</m:t>
                          </m:r>
                          <m:r>
                            <a:rPr lang="en-PH" sz="2400" b="1" i="1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′′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𝟑𝟔𝟎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°</m:t>
                          </m:r>
                        </m:den>
                      </m:f>
                      <m:r>
                        <a:rPr lang="en-PH" sz="2400" b="1" i="1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𝟒𝟎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𝟎𝟕𝟓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𝒌𝒎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𝟐𝟓𝟒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𝟑𝟗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𝒌𝒎</m:t>
                      </m:r>
                    </m:oMath>
                  </m:oMathPara>
                </a14:m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427148"/>
                <a:ext cx="7070525" cy="814262"/>
              </a:xfrm>
              <a:prstGeom prst="rect">
                <a:avLst/>
              </a:prstGeom>
              <a:blipFill rotWithShape="1">
                <a:blip r:embed="rId16"/>
                <a:stretch>
                  <a:fillRect r="-3017" b="-14179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04800" y="4466998"/>
                <a:ext cx="3493457" cy="1225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𝒕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𝒅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𝒔</m:t>
                          </m:r>
                        </m:den>
                      </m:f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𝟏𝟓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𝟐𝟓𝟒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.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𝟑𝟗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𝒌𝒎</m:t>
                          </m:r>
                        </m:num>
                        <m:den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𝟗𝟎𝟎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𝒌𝒎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/</m:t>
                          </m:r>
                          <m:r>
                            <a:rPr lang="en-PH" sz="2400" b="1" i="1" smtClean="0">
                              <a:ln w="11430"/>
                              <a:gradFill>
                                <a:gsLst>
                                  <a:gs pos="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  <a:gs pos="2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50000">
                                    <a:schemeClr val="accent6">
                                      <a:shade val="89000"/>
                                      <a:satMod val="110000"/>
                                    </a:schemeClr>
                                  </a:gs>
                                  <a:gs pos="75000">
                                    <a:schemeClr val="accent6">
                                      <a:tint val="93000"/>
                                      <a:satMod val="120000"/>
                                    </a:schemeClr>
                                  </a:gs>
                                  <a:gs pos="100000">
                                    <a:schemeClr val="accent6">
                                      <a:tint val="90000"/>
                                      <a:satMod val="120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80000" dist="40000" dir="5040000" algn="tl">
                                  <a:srgbClr val="000000">
                                    <a:alpha val="3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𝒉𝒓</m:t>
                          </m:r>
                        </m:den>
                      </m:f>
                    </m:oMath>
                  </m:oMathPara>
                </a14:m>
                <a:endParaRPr lang="en-PH" sz="2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  <a:p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466998"/>
                <a:ext cx="3493457" cy="1225400"/>
              </a:xfrm>
              <a:prstGeom prst="rect">
                <a:avLst/>
              </a:prstGeom>
              <a:blipFill rotWithShape="1">
                <a:blip r:embed="rId18"/>
                <a:stretch>
                  <a:fillRect l="-4014" r="-4363" b="-15920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541124" y="4693503"/>
                <a:ext cx="194527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𝟏𝟔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𝟗𝟓</m:t>
                      </m:r>
                      <m:r>
                        <a:rPr lang="en-PH" sz="2400" b="1" i="1" smtClean="0">
                          <a:ln w="11430"/>
                          <a:gradFill>
                            <a:gsLst>
                              <a:gs pos="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  <a:gs pos="2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50000">
                                <a:schemeClr val="accent6">
                                  <a:shade val="89000"/>
                                  <a:satMod val="110000"/>
                                </a:schemeClr>
                              </a:gs>
                              <a:gs pos="75000">
                                <a:schemeClr val="accent6">
                                  <a:tint val="93000"/>
                                  <a:satMod val="120000"/>
                                </a:schemeClr>
                              </a:gs>
                              <a:gs pos="100000">
                                <a:schemeClr val="accent6">
                                  <a:tint val="90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80000" dist="40000" dir="5040000" algn="tl">
                              <a:srgbClr val="000000">
                                <a:alpha val="30000"/>
                              </a:srgbClr>
                            </a:outerShdw>
                          </a:effectLst>
                          <a:latin typeface="Cambria Math"/>
                        </a:rPr>
                        <m:t>𝒉𝒓𝒔</m:t>
                      </m:r>
                    </m:oMath>
                  </m:oMathPara>
                </a14:m>
                <a:endParaRPr lang="en-PH" sz="2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  <a:p>
                <a:endParaRPr lang="en-PH" sz="24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1124" y="4693503"/>
                <a:ext cx="1945276" cy="830997"/>
              </a:xfrm>
              <a:prstGeom prst="rect">
                <a:avLst/>
              </a:prstGeom>
              <a:blipFill rotWithShape="1">
                <a:blip r:embed="rId19"/>
                <a:stretch>
                  <a:fillRect l="-7210" t="-9559" r="-9091" b="-24265"/>
                </a:stretch>
              </a:blipFill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507" y="1762155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507" y="952500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9275" l="0" r="97818">
                        <a14:backgroundMark x1="17455" y1="54710" x2="17818" y2="471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886047"/>
            <a:ext cx="1676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834" y="2127058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834" y="1317403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9275" l="0" r="97818">
                        <a14:backgroundMark x1="17455" y1="54710" x2="17818" y2="471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50950"/>
            <a:ext cx="1676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07" y="2743008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07" y="1933353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9275" l="0" r="97818">
                        <a14:backgroundMark x1="17455" y1="54710" x2="17818" y2="471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866900"/>
            <a:ext cx="1676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707" y="3270058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707" y="2460403"/>
            <a:ext cx="720493" cy="72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9275" l="0" r="97818">
                        <a14:backgroundMark x1="17455" y1="54710" x2="17818" y2="471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93950"/>
            <a:ext cx="1676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969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xit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64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4.77487E-6 L -0.00035 -0.19038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77487E-6 L -0.00156 -0.19038 " pathEditMode="relative" rAng="0" ptsTypes="AA">
                                          <p:cBhvr>
                                            <p:cTn id="104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2.24569E-6 L -0.00156 -0.40244 " pathEditMode="relative" rAng="0" ptsTypes="AA">
                                          <p:cBhvr>
                                            <p:cTn id="106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2012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2" presetID="2" presetClass="entr" presetSubtype="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4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5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repeatCount="2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7" dur="125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8" presetClass="emph" presetSubtype="0" repeatCount="2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29" dur="125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131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3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8" presetID="2" presetClass="entr" presetSubtype="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60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1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3" dur="125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4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65" dur="1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6" fill="hold">
                                <p:stCondLst>
                                  <p:cond delay="2375"/>
                                </p:stCondLst>
                                <p:childTnLst>
                                  <p:par>
                                    <p:cTn id="167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6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72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7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9" fill="hold">
                          <p:stCondLst>
                            <p:cond delay="indefinite"/>
                          </p:stCondLst>
                          <p:childTnLst>
                            <p:par>
                              <p:cTn id="1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4" presetID="2" presetClass="entr" presetSubtype="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6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97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8" presetClass="emph" presetSubtype="0" repeatCount="1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99" dur="125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0" presetID="8" presetClass="emph" presetSubtype="0" repeatCount="1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1" dur="125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3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08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9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0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13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7" fill="hold">
                          <p:stCondLst>
                            <p:cond delay="indefinite"/>
                          </p:stCondLst>
                          <p:childTnLst>
                            <p:par>
                              <p:cTn id="2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2" presetID="2" presetClass="entr" presetSubtype="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4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5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7" presetID="2" presetClass="entr" presetSubtype="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9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0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2" dur="125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43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44" dur="125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246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0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4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8" fill="hold">
                          <p:stCondLst>
                            <p:cond delay="indefinite"/>
                          </p:stCondLst>
                          <p:childTnLst>
                            <p:par>
                              <p:cTn id="2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0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2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63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4" fill="hold">
                          <p:stCondLst>
                            <p:cond delay="indefinite"/>
                          </p:stCondLst>
                          <p:childTnLst>
                            <p:par>
                              <p:cTn id="2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6" presetID="2" presetClass="entr" presetSubtype="2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8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69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5" grpId="0" build="p"/>
          <p:bldP spid="36" grpId="0" build="p"/>
          <p:bldP spid="37" grpId="0" build="p"/>
          <p:bldP spid="38" grpId="0" build="p"/>
          <p:bldP spid="39" grpId="0" build="p"/>
          <p:bldP spid="42" grpId="0" build="p"/>
          <p:bldP spid="43" grpId="0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xit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64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4.77487E-6 L -0.00035 -0.19038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77487E-6 L -0.00156 -0.19038 " pathEditMode="relative" rAng="0" ptsTypes="AA">
                                          <p:cBhvr>
                                            <p:cTn id="104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95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64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2.24569E-6 L -0.00156 -0.40244 " pathEditMode="relative" rAng="0" ptsTypes="AA">
                                          <p:cBhvr>
                                            <p:cTn id="106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7" y="-2012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8" presetClass="emph" presetSubtype="0" repeatCount="2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7" dur="125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8" presetID="8" presetClass="emph" presetSubtype="0" repeatCount="2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29" dur="125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131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500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3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3" dur="125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4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65" dur="1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6" fill="hold">
                                <p:stCondLst>
                                  <p:cond delay="2375"/>
                                </p:stCondLst>
                                <p:childTnLst>
                                  <p:par>
                                    <p:cTn id="167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6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72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7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9" fill="hold">
                          <p:stCondLst>
                            <p:cond delay="indefinite"/>
                          </p:stCondLst>
                          <p:childTnLst>
                            <p:par>
                              <p:cTn id="1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6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8" presetClass="emph" presetSubtype="0" repeatCount="1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99" dur="125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0" presetID="8" presetClass="emph" presetSubtype="0" repeatCount="1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1" dur="125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3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08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9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0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13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7" fill="hold">
                          <p:stCondLst>
                            <p:cond delay="indefinite"/>
                          </p:stCondLst>
                          <p:childTnLst>
                            <p:par>
                              <p:cTn id="2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9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0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2" dur="125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43" presetID="8" presetClass="emph" presetSubtype="0" repeatCount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44" dur="125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246" presetID="2" presetClass="exit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0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4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8" fill="hold">
                          <p:stCondLst>
                            <p:cond delay="indefinite"/>
                          </p:stCondLst>
                          <p:childTnLst>
                            <p:par>
                              <p:cTn id="2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2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3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4" fill="hold">
                          <p:stCondLst>
                            <p:cond delay="indefinite"/>
                          </p:stCondLst>
                          <p:childTnLst>
                            <p:par>
                              <p:cTn id="2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8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9" dur="5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5" grpId="0" build="p"/>
          <p:bldP spid="36" grpId="0" build="p"/>
          <p:bldP spid="37" grpId="0" build="p"/>
          <p:bldP spid="38" grpId="0" build="p"/>
          <p:bldP spid="39" grpId="0" build="p"/>
          <p:bldP spid="42" grpId="0" build="p"/>
          <p:bldP spid="43" grpId="0" build="p"/>
        </p:bldLst>
      </p:timing>
    </mc:Fallback>
  </mc:AlternateContent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785</TotalTime>
  <Words>871</Words>
  <Application>Microsoft Office PowerPoint</Application>
  <PresentationFormat>On-screen Show (16:10)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Spherical Triangle</vt:lpstr>
      <vt:lpstr>Concepts in Spherical Triangles</vt:lpstr>
      <vt:lpstr>Concepts in Spherical Triangles</vt:lpstr>
      <vt:lpstr>Globe Concepts Latitude and Longitude</vt:lpstr>
      <vt:lpstr>PowerPoint Presentation</vt:lpstr>
      <vt:lpstr>Example: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Spherical Triangle</dc:title>
  <dc:creator>User</dc:creator>
  <cp:lastModifiedBy>User</cp:lastModifiedBy>
  <cp:revision>72</cp:revision>
  <dcterms:created xsi:type="dcterms:W3CDTF">2014-02-26T15:52:15Z</dcterms:created>
  <dcterms:modified xsi:type="dcterms:W3CDTF">2014-03-06T14:56:37Z</dcterms:modified>
</cp:coreProperties>
</file>