
<file path=[Content_Types].xml><?xml version="1.0" encoding="utf-8"?>
<Types xmlns="http://schemas.openxmlformats.org/package/2006/content-types">
  <Default Extension="mp3" ContentType="audio/unknown"/>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3" r:id="rId4"/>
    <p:sldId id="258" r:id="rId5"/>
    <p:sldId id="259" r:id="rId6"/>
    <p:sldId id="261" r:id="rId7"/>
    <p:sldId id="264" r:id="rId8"/>
    <p:sldId id="262" r:id="rId9"/>
    <p:sldId id="265" r:id="rId10"/>
    <p:sldId id="266" r:id="rId11"/>
    <p:sldId id="267" r:id="rId12"/>
    <p:sldId id="268" r:id="rId13"/>
    <p:sldId id="269" r:id="rId14"/>
    <p:sldId id="270" r:id="rId15"/>
    <p:sldId id="271" r:id="rId1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32" autoAdjust="0"/>
    <p:restoredTop sz="94660"/>
  </p:normalViewPr>
  <p:slideViewPr>
    <p:cSldViewPr>
      <p:cViewPr varScale="1">
        <p:scale>
          <a:sx n="92" d="100"/>
          <a:sy n="92" d="100"/>
        </p:scale>
        <p:origin x="-228" y="-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2171700"/>
            <a:ext cx="7391400" cy="628650"/>
          </a:xfrm>
        </p:spPr>
        <p:txBody>
          <a:bodyPr/>
          <a:lstStyle>
            <a:lvl1pPr>
              <a:defRPr/>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0" y="2800350"/>
            <a:ext cx="7391400" cy="457200"/>
          </a:xfrm>
        </p:spPr>
        <p:txBody>
          <a:bodyPr/>
          <a:lstStyle>
            <a:lvl1pPr marL="0" indent="0" algn="ctr">
              <a:buFontTx/>
              <a:buNone/>
              <a:defRPr sz="2400" b="0"/>
            </a:lvl1pPr>
          </a:lstStyle>
          <a:p>
            <a:pPr lvl="0"/>
            <a:r>
              <a:rPr lang="en-US" noProof="0" smtClean="0"/>
              <a:t>Click to edit Master subtitle style</a:t>
            </a:r>
          </a:p>
        </p:txBody>
      </p:sp>
      <p:sp>
        <p:nvSpPr>
          <p:cNvPr id="3076" name="Rectangle 4"/>
          <p:cNvSpPr>
            <a:spLocks noGrp="1" noChangeArrowheads="1"/>
          </p:cNvSpPr>
          <p:nvPr>
            <p:ph type="dt" sz="half" idx="2"/>
          </p:nvPr>
        </p:nvSpPr>
        <p:spPr/>
        <p:txBody>
          <a:bodyPr/>
          <a:lstStyle>
            <a:lvl1pPr>
              <a:defRPr/>
            </a:lvl1pPr>
          </a:lstStyle>
          <a:p>
            <a:fld id="{5B3285BD-F98F-4E75-B467-A375B20B85F8}" type="datetimeFigureOut">
              <a:rPr lang="en-US" smtClean="0"/>
              <a:t>5/12/2014</a:t>
            </a:fld>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DF87C9D2-D1F5-48B4-94EB-A8B113A5B95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B3285BD-F98F-4E75-B467-A375B20B85F8}" type="datetimeFigureOut">
              <a:rPr lang="en-US" smtClean="0"/>
              <a:t>5/12/2014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F87C9D2-D1F5-48B4-94EB-A8B113A5B950}" type="slidenum">
              <a:rPr lang="en-US" smtClean="0"/>
              <a:t>‹#›</a:t>
            </a:fld>
            <a:endParaRPr lang="en-US"/>
          </a:p>
        </p:txBody>
      </p:sp>
    </p:spTree>
    <p:extLst>
      <p:ext uri="{BB962C8B-B14F-4D97-AF65-F5344CB8AC3E}">
        <p14:creationId xmlns:p14="http://schemas.microsoft.com/office/powerpoint/2010/main" val="2175002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
            <a:ext cx="2057400" cy="459462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
            <a:ext cx="6019800" cy="459462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B3285BD-F98F-4E75-B467-A375B20B85F8}" type="datetimeFigureOut">
              <a:rPr lang="en-US" smtClean="0"/>
              <a:t>5/12/2014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F87C9D2-D1F5-48B4-94EB-A8B113A5B950}" type="slidenum">
              <a:rPr lang="en-US" smtClean="0"/>
              <a:t>‹#›</a:t>
            </a:fld>
            <a:endParaRPr lang="en-US"/>
          </a:p>
        </p:txBody>
      </p:sp>
    </p:spTree>
    <p:extLst>
      <p:ext uri="{BB962C8B-B14F-4D97-AF65-F5344CB8AC3E}">
        <p14:creationId xmlns:p14="http://schemas.microsoft.com/office/powerpoint/2010/main" val="1348314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B3285BD-F98F-4E75-B467-A375B20B85F8}" type="datetimeFigureOut">
              <a:rPr lang="en-US" smtClean="0"/>
              <a:t>5/12/2014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F87C9D2-D1F5-48B4-94EB-A8B113A5B950}" type="slidenum">
              <a:rPr lang="en-US" smtClean="0"/>
              <a:t>‹#›</a:t>
            </a:fld>
            <a:endParaRPr lang="en-US"/>
          </a:p>
        </p:txBody>
      </p:sp>
    </p:spTree>
    <p:extLst>
      <p:ext uri="{BB962C8B-B14F-4D97-AF65-F5344CB8AC3E}">
        <p14:creationId xmlns:p14="http://schemas.microsoft.com/office/powerpoint/2010/main" val="3797967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5B3285BD-F98F-4E75-B467-A375B20B85F8}" type="datetimeFigureOut">
              <a:rPr lang="en-US" smtClean="0"/>
              <a:t>5/12/2014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F87C9D2-D1F5-48B4-94EB-A8B113A5B950}" type="slidenum">
              <a:rPr lang="en-US" smtClean="0"/>
              <a:t>‹#›</a:t>
            </a:fld>
            <a:endParaRPr lang="en-US"/>
          </a:p>
        </p:txBody>
      </p:sp>
    </p:spTree>
    <p:extLst>
      <p:ext uri="{BB962C8B-B14F-4D97-AF65-F5344CB8AC3E}">
        <p14:creationId xmlns:p14="http://schemas.microsoft.com/office/powerpoint/2010/main" val="2990409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685801"/>
            <a:ext cx="3467100" cy="390882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685801"/>
            <a:ext cx="3467100" cy="390882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5B3285BD-F98F-4E75-B467-A375B20B85F8}" type="datetimeFigureOut">
              <a:rPr lang="en-US" smtClean="0"/>
              <a:t>5/12/2014</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F87C9D2-D1F5-48B4-94EB-A8B113A5B950}" type="slidenum">
              <a:rPr lang="en-US" smtClean="0"/>
              <a:t>‹#›</a:t>
            </a:fld>
            <a:endParaRPr lang="en-US"/>
          </a:p>
        </p:txBody>
      </p:sp>
    </p:spTree>
    <p:extLst>
      <p:ext uri="{BB962C8B-B14F-4D97-AF65-F5344CB8AC3E}">
        <p14:creationId xmlns:p14="http://schemas.microsoft.com/office/powerpoint/2010/main" val="366080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5B3285BD-F98F-4E75-B467-A375B20B85F8}" type="datetimeFigureOut">
              <a:rPr lang="en-US" smtClean="0"/>
              <a:t>5/12/2014</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F87C9D2-D1F5-48B4-94EB-A8B113A5B950}" type="slidenum">
              <a:rPr lang="en-US" smtClean="0"/>
              <a:t>‹#›</a:t>
            </a:fld>
            <a:endParaRPr lang="en-US"/>
          </a:p>
        </p:txBody>
      </p:sp>
    </p:spTree>
    <p:extLst>
      <p:ext uri="{BB962C8B-B14F-4D97-AF65-F5344CB8AC3E}">
        <p14:creationId xmlns:p14="http://schemas.microsoft.com/office/powerpoint/2010/main" val="2058058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5B3285BD-F98F-4E75-B467-A375B20B85F8}" type="datetimeFigureOut">
              <a:rPr lang="en-US" smtClean="0"/>
              <a:t>5/12/2014</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F87C9D2-D1F5-48B4-94EB-A8B113A5B950}" type="slidenum">
              <a:rPr lang="en-US" smtClean="0"/>
              <a:t>‹#›</a:t>
            </a:fld>
            <a:endParaRPr lang="en-US"/>
          </a:p>
        </p:txBody>
      </p:sp>
    </p:spTree>
    <p:extLst>
      <p:ext uri="{BB962C8B-B14F-4D97-AF65-F5344CB8AC3E}">
        <p14:creationId xmlns:p14="http://schemas.microsoft.com/office/powerpoint/2010/main" val="88370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5B3285BD-F98F-4E75-B467-A375B20B85F8}" type="datetimeFigureOut">
              <a:rPr lang="en-US" smtClean="0"/>
              <a:t>5/12/2014</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F87C9D2-D1F5-48B4-94EB-A8B113A5B950}" type="slidenum">
              <a:rPr lang="en-US" smtClean="0"/>
              <a:t>‹#›</a:t>
            </a:fld>
            <a:endParaRPr lang="en-US"/>
          </a:p>
        </p:txBody>
      </p:sp>
    </p:spTree>
    <p:extLst>
      <p:ext uri="{BB962C8B-B14F-4D97-AF65-F5344CB8AC3E}">
        <p14:creationId xmlns:p14="http://schemas.microsoft.com/office/powerpoint/2010/main" val="4051111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5B3285BD-F98F-4E75-B467-A375B20B85F8}" type="datetimeFigureOut">
              <a:rPr lang="en-US" smtClean="0"/>
              <a:t>5/12/2014</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F87C9D2-D1F5-48B4-94EB-A8B113A5B950}" type="slidenum">
              <a:rPr lang="en-US" smtClean="0"/>
              <a:t>‹#›</a:t>
            </a:fld>
            <a:endParaRPr lang="en-US"/>
          </a:p>
        </p:txBody>
      </p:sp>
    </p:spTree>
    <p:extLst>
      <p:ext uri="{BB962C8B-B14F-4D97-AF65-F5344CB8AC3E}">
        <p14:creationId xmlns:p14="http://schemas.microsoft.com/office/powerpoint/2010/main" val="1564199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5B3285BD-F98F-4E75-B467-A375B20B85F8}" type="datetimeFigureOut">
              <a:rPr lang="en-US" smtClean="0"/>
              <a:t>5/12/2014</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F87C9D2-D1F5-48B4-94EB-A8B113A5B950}" type="slidenum">
              <a:rPr lang="en-US" smtClean="0"/>
              <a:t>‹#›</a:t>
            </a:fld>
            <a:endParaRPr lang="en-US"/>
          </a:p>
        </p:txBody>
      </p:sp>
    </p:spTree>
    <p:extLst>
      <p:ext uri="{BB962C8B-B14F-4D97-AF65-F5344CB8AC3E}">
        <p14:creationId xmlns:p14="http://schemas.microsoft.com/office/powerpoint/2010/main" val="2089946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600200" y="685801"/>
            <a:ext cx="7086600" cy="3908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4900612"/>
            <a:ext cx="2133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fld id="{5B3285BD-F98F-4E75-B467-A375B20B85F8}" type="datetimeFigureOut">
              <a:rPr lang="en-US" smtClean="0"/>
              <a:t>5/12/2014</a:t>
            </a:fld>
            <a:endParaRPr lang="en-US"/>
          </a:p>
        </p:txBody>
      </p:sp>
      <p:sp>
        <p:nvSpPr>
          <p:cNvPr id="1029" name="Rectangle 5"/>
          <p:cNvSpPr>
            <a:spLocks noGrp="1" noChangeArrowheads="1"/>
          </p:cNvSpPr>
          <p:nvPr>
            <p:ph type="ftr" sz="quarter" idx="3"/>
          </p:nvPr>
        </p:nvSpPr>
        <p:spPr bwMode="auto">
          <a:xfrm>
            <a:off x="3124200" y="4900612"/>
            <a:ext cx="2895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endParaRPr lang="en-US"/>
          </a:p>
        </p:txBody>
      </p:sp>
      <p:sp>
        <p:nvSpPr>
          <p:cNvPr id="1030" name="Rectangle 6"/>
          <p:cNvSpPr>
            <a:spLocks noGrp="1" noChangeArrowheads="1"/>
          </p:cNvSpPr>
          <p:nvPr>
            <p:ph type="sldNum" sz="quarter" idx="4"/>
          </p:nvPr>
        </p:nvSpPr>
        <p:spPr bwMode="auto">
          <a:xfrm>
            <a:off x="6553200" y="4900612"/>
            <a:ext cx="2133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atin typeface="Arial" charset="0"/>
              </a:defRPr>
            </a:lvl1pPr>
          </a:lstStyle>
          <a:p>
            <a:fld id="{DF87C9D2-D1F5-48B4-94EB-A8B113A5B950}" type="slidenum">
              <a:rPr lang="en-US" smtClean="0"/>
              <a:t>‹#›</a:t>
            </a:fld>
            <a:endParaRPr lang="en-US"/>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Century Gothic" pitchFamily="34" charset="0"/>
        </a:defRPr>
      </a:lvl2pPr>
      <a:lvl3pPr algn="ctr" rtl="0" eaLnBrk="1" fontAlgn="base" hangingPunct="1">
        <a:spcBef>
          <a:spcPct val="0"/>
        </a:spcBef>
        <a:spcAft>
          <a:spcPct val="0"/>
        </a:spcAft>
        <a:defRPr sz="4400">
          <a:solidFill>
            <a:schemeClr val="tx2"/>
          </a:solidFill>
          <a:latin typeface="Century Gothic" pitchFamily="34" charset="0"/>
        </a:defRPr>
      </a:lvl3pPr>
      <a:lvl4pPr algn="ctr" rtl="0" eaLnBrk="1" fontAlgn="base" hangingPunct="1">
        <a:spcBef>
          <a:spcPct val="0"/>
        </a:spcBef>
        <a:spcAft>
          <a:spcPct val="0"/>
        </a:spcAft>
        <a:defRPr sz="4400">
          <a:solidFill>
            <a:schemeClr val="tx2"/>
          </a:solidFill>
          <a:latin typeface="Century Gothic" pitchFamily="34" charset="0"/>
        </a:defRPr>
      </a:lvl4pPr>
      <a:lvl5pPr algn="ctr" rtl="0" eaLnBrk="1" fontAlgn="base" hangingPunct="1">
        <a:spcBef>
          <a:spcPct val="0"/>
        </a:spcBef>
        <a:spcAft>
          <a:spcPct val="0"/>
        </a:spcAft>
        <a:defRPr sz="4400">
          <a:solidFill>
            <a:schemeClr val="tx2"/>
          </a:solidFill>
          <a:latin typeface="Century Gothic" pitchFamily="34" charset="0"/>
        </a:defRPr>
      </a:lvl5pPr>
      <a:lvl6pPr marL="457200" algn="ctr" rtl="0" eaLnBrk="1" fontAlgn="base" hangingPunct="1">
        <a:spcBef>
          <a:spcPct val="0"/>
        </a:spcBef>
        <a:spcAft>
          <a:spcPct val="0"/>
        </a:spcAft>
        <a:defRPr sz="4400">
          <a:solidFill>
            <a:schemeClr val="tx2"/>
          </a:solidFill>
          <a:latin typeface="Century Gothic" pitchFamily="34" charset="0"/>
        </a:defRPr>
      </a:lvl6pPr>
      <a:lvl7pPr marL="914400" algn="ctr" rtl="0" eaLnBrk="1" fontAlgn="base" hangingPunct="1">
        <a:spcBef>
          <a:spcPct val="0"/>
        </a:spcBef>
        <a:spcAft>
          <a:spcPct val="0"/>
        </a:spcAft>
        <a:defRPr sz="4400">
          <a:solidFill>
            <a:schemeClr val="tx2"/>
          </a:solidFill>
          <a:latin typeface="Century Gothic" pitchFamily="34" charset="0"/>
        </a:defRPr>
      </a:lvl7pPr>
      <a:lvl8pPr marL="1371600" algn="ctr" rtl="0" eaLnBrk="1" fontAlgn="base" hangingPunct="1">
        <a:spcBef>
          <a:spcPct val="0"/>
        </a:spcBef>
        <a:spcAft>
          <a:spcPct val="0"/>
        </a:spcAft>
        <a:defRPr sz="4400">
          <a:solidFill>
            <a:schemeClr val="tx2"/>
          </a:solidFill>
          <a:latin typeface="Century Gothic" pitchFamily="34" charset="0"/>
        </a:defRPr>
      </a:lvl8pPr>
      <a:lvl9pPr marL="1828800" algn="ctr" rtl="0" eaLnBrk="1" fontAlgn="base" hangingPunct="1">
        <a:spcBef>
          <a:spcPct val="0"/>
        </a:spcBef>
        <a:spcAft>
          <a:spcPct val="0"/>
        </a:spcAft>
        <a:defRPr sz="4400">
          <a:solidFill>
            <a:schemeClr val="tx2"/>
          </a:solidFill>
          <a:latin typeface="Century Gothic" pitchFamily="34" charset="0"/>
        </a:defRPr>
      </a:lvl9pPr>
    </p:titleStyle>
    <p:bodyStyle>
      <a:lvl1pPr marL="342900" indent="-342900" algn="l" rtl="0" eaLnBrk="1" fontAlgn="base" hangingPunct="1">
        <a:spcBef>
          <a:spcPct val="20000"/>
        </a:spcBef>
        <a:spcAft>
          <a:spcPct val="0"/>
        </a:spcAft>
        <a:buChar char="o"/>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o"/>
        <a:defRPr sz="2800" b="1">
          <a:solidFill>
            <a:schemeClr val="tx1"/>
          </a:solidFill>
          <a:latin typeface="+mn-lt"/>
        </a:defRPr>
      </a:lvl2pPr>
      <a:lvl3pPr marL="1143000" indent="-228600" algn="l" rtl="0" eaLnBrk="1" fontAlgn="base" hangingPunct="1">
        <a:spcBef>
          <a:spcPct val="20000"/>
        </a:spcBef>
        <a:spcAft>
          <a:spcPct val="0"/>
        </a:spcAft>
        <a:buChar char="o"/>
        <a:defRPr sz="2400" b="1">
          <a:solidFill>
            <a:schemeClr val="tx1"/>
          </a:solidFill>
          <a:latin typeface="+mn-lt"/>
        </a:defRPr>
      </a:lvl3pPr>
      <a:lvl4pPr marL="1600200" indent="-228600" algn="l" rtl="0" eaLnBrk="1" fontAlgn="base" hangingPunct="1">
        <a:spcBef>
          <a:spcPct val="20000"/>
        </a:spcBef>
        <a:spcAft>
          <a:spcPct val="0"/>
        </a:spcAft>
        <a:buChar char="o"/>
        <a:defRPr sz="2000" b="1">
          <a:solidFill>
            <a:schemeClr val="tx1"/>
          </a:solidFill>
          <a:latin typeface="+mn-lt"/>
        </a:defRPr>
      </a:lvl4pPr>
      <a:lvl5pPr marL="2057400" indent="-228600" algn="l" rtl="0" eaLnBrk="1" fontAlgn="base" hangingPunct="1">
        <a:spcBef>
          <a:spcPct val="20000"/>
        </a:spcBef>
        <a:spcAft>
          <a:spcPct val="0"/>
        </a:spcAft>
        <a:buChar char="o"/>
        <a:defRPr sz="2000" b="1">
          <a:solidFill>
            <a:schemeClr val="tx1"/>
          </a:solidFill>
          <a:latin typeface="+mn-lt"/>
        </a:defRPr>
      </a:lvl5pPr>
      <a:lvl6pPr marL="2514600" indent="-228600" algn="l" rtl="0" eaLnBrk="1" fontAlgn="base" hangingPunct="1">
        <a:spcBef>
          <a:spcPct val="20000"/>
        </a:spcBef>
        <a:spcAft>
          <a:spcPct val="0"/>
        </a:spcAft>
        <a:buChar char="o"/>
        <a:defRPr sz="2000" b="1">
          <a:solidFill>
            <a:schemeClr val="tx1"/>
          </a:solidFill>
          <a:latin typeface="+mn-lt"/>
        </a:defRPr>
      </a:lvl6pPr>
      <a:lvl7pPr marL="2971800" indent="-228600" algn="l" rtl="0" eaLnBrk="1" fontAlgn="base" hangingPunct="1">
        <a:spcBef>
          <a:spcPct val="20000"/>
        </a:spcBef>
        <a:spcAft>
          <a:spcPct val="0"/>
        </a:spcAft>
        <a:buChar char="o"/>
        <a:defRPr sz="2000" b="1">
          <a:solidFill>
            <a:schemeClr val="tx1"/>
          </a:solidFill>
          <a:latin typeface="+mn-lt"/>
        </a:defRPr>
      </a:lvl7pPr>
      <a:lvl8pPr marL="3429000" indent="-228600" algn="l" rtl="0" eaLnBrk="1" fontAlgn="base" hangingPunct="1">
        <a:spcBef>
          <a:spcPct val="20000"/>
        </a:spcBef>
        <a:spcAft>
          <a:spcPct val="0"/>
        </a:spcAft>
        <a:buChar char="o"/>
        <a:defRPr sz="2000" b="1">
          <a:solidFill>
            <a:schemeClr val="tx1"/>
          </a:solidFill>
          <a:latin typeface="+mn-lt"/>
        </a:defRPr>
      </a:lvl8pPr>
      <a:lvl9pPr marL="3886200" indent="-228600" algn="l" rtl="0" eaLnBrk="1" fontAlgn="base" hangingPunct="1">
        <a:spcBef>
          <a:spcPct val="20000"/>
        </a:spcBef>
        <a:spcAft>
          <a:spcPct val="0"/>
        </a:spcAft>
        <a:buChar char="o"/>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gif"/><Relationship Id="rId13" Type="http://schemas.openxmlformats.org/officeDocument/2006/relationships/image" Target="../media/image10.gif"/><Relationship Id="rId3" Type="http://schemas.microsoft.com/office/2007/relationships/media" Target="../media/media2.mp3"/><Relationship Id="rId7" Type="http://schemas.openxmlformats.org/officeDocument/2006/relationships/image" Target="../media/image4.png"/><Relationship Id="rId12" Type="http://schemas.openxmlformats.org/officeDocument/2006/relationships/image" Target="../media/image9.png"/><Relationship Id="rId2" Type="http://schemas.microsoft.com/office/2007/relationships/media" Target="../media/media1.mp3"/><Relationship Id="rId1" Type="http://schemas.openxmlformats.org/officeDocument/2006/relationships/audio" Target="NULL" TargetMode="External"/><Relationship Id="rId6" Type="http://schemas.openxmlformats.org/officeDocument/2006/relationships/image" Target="../media/image3.gif"/><Relationship Id="rId11" Type="http://schemas.openxmlformats.org/officeDocument/2006/relationships/image" Target="../media/image8.png"/><Relationship Id="rId5" Type="http://schemas.openxmlformats.org/officeDocument/2006/relationships/slideLayout" Target="../slideLayouts/slideLayout1.xml"/><Relationship Id="rId10" Type="http://schemas.openxmlformats.org/officeDocument/2006/relationships/image" Target="../media/image7.png"/><Relationship Id="rId4" Type="http://schemas.openxmlformats.org/officeDocument/2006/relationships/audio" Target="../media/media2.mp3"/><Relationship Id="rId9" Type="http://schemas.openxmlformats.org/officeDocument/2006/relationships/image" Target="../media/image6.png"/><Relationship Id="rId14"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5.gif"/><Relationship Id="rId7" Type="http://schemas.openxmlformats.org/officeDocument/2006/relationships/image" Target="../media/image33.png"/><Relationship Id="rId2" Type="http://schemas.openxmlformats.org/officeDocument/2006/relationships/image" Target="../media/image3.gif"/><Relationship Id="rId1" Type="http://schemas.openxmlformats.org/officeDocument/2006/relationships/slideLayout" Target="../slideLayouts/slideLayout1.xml"/><Relationship Id="rId6" Type="http://schemas.openxmlformats.org/officeDocument/2006/relationships/image" Target="../media/image10.gif"/><Relationship Id="rId5" Type="http://schemas.openxmlformats.org/officeDocument/2006/relationships/image" Target="../media/image9.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gif"/><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5.gif"/><Relationship Id="rId7" Type="http://schemas.microsoft.com/office/2007/relationships/hdphoto" Target="../media/hdphoto1.wdp"/><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12.png"/><Relationship Id="rId4" Type="http://schemas.openxmlformats.org/officeDocument/2006/relationships/image" Target="../media/image40.png"/><Relationship Id="rId9" Type="http://schemas.openxmlformats.org/officeDocument/2006/relationships/image" Target="../media/image43.png"/></Relationships>
</file>

<file path=ppt/slides/_rels/slide15.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5.emf"/></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gif"/><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2200" y="2190750"/>
            <a:ext cx="1219200" cy="762000"/>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53000" y="2190750"/>
            <a:ext cx="1219200" cy="762000"/>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33800" y="2190750"/>
            <a:ext cx="1219200" cy="762000"/>
          </a:xfrm>
          <a:prstGeom prst="rect">
            <a:avLst/>
          </a:prstGeom>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4600" y="2190750"/>
            <a:ext cx="1219200" cy="762000"/>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95400" y="2190750"/>
            <a:ext cx="1219200" cy="762000"/>
          </a:xfrm>
          <a:prstGeom prst="rect">
            <a:avLst/>
          </a:prstGeom>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200" y="2190750"/>
            <a:ext cx="1219200" cy="762000"/>
          </a:xfrm>
          <a:prstGeom prst="rect">
            <a:avLst/>
          </a:prstGeom>
        </p:spPr>
      </p:pic>
      <p:sp>
        <p:nvSpPr>
          <p:cNvPr id="10" name="Rectangle 9"/>
          <p:cNvSpPr/>
          <p:nvPr/>
        </p:nvSpPr>
        <p:spPr bwMode="auto">
          <a:xfrm rot="1272177">
            <a:off x="-224428" y="2188974"/>
            <a:ext cx="220256" cy="907046"/>
          </a:xfrm>
          <a:prstGeom prst="rect">
            <a:avLst/>
          </a:prstGeom>
          <a:gradFill flip="none" rotWithShape="1">
            <a:gsLst>
              <a:gs pos="0">
                <a:schemeClr val="accent1">
                  <a:tint val="66000"/>
                  <a:satMod val="160000"/>
                  <a:alpha val="0"/>
                </a:schemeClr>
              </a:gs>
              <a:gs pos="53000">
                <a:schemeClr val="tx1"/>
              </a:gs>
              <a:gs pos="100000">
                <a:schemeClr val="tx2">
                  <a:lumMod val="75000"/>
                  <a:alpha val="71000"/>
                </a:schemeClr>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endParaRPr>
          </a:p>
        </p:txBody>
      </p:sp>
      <p:sp>
        <p:nvSpPr>
          <p:cNvPr id="17" name="Rectangle 16"/>
          <p:cNvSpPr/>
          <p:nvPr/>
        </p:nvSpPr>
        <p:spPr bwMode="auto">
          <a:xfrm rot="1272177">
            <a:off x="-224428" y="2188974"/>
            <a:ext cx="220256" cy="907046"/>
          </a:xfrm>
          <a:prstGeom prst="rect">
            <a:avLst/>
          </a:prstGeom>
          <a:gradFill flip="none" rotWithShape="1">
            <a:gsLst>
              <a:gs pos="28000">
                <a:schemeClr val="tx1">
                  <a:alpha val="0"/>
                </a:schemeClr>
              </a:gs>
              <a:gs pos="80000">
                <a:schemeClr val="tx1"/>
              </a:gs>
              <a:gs pos="100000">
                <a:schemeClr val="tx1">
                  <a:alpha val="0"/>
                </a:schemeClr>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endParaRPr>
          </a:p>
        </p:txBody>
      </p:sp>
      <p:pic>
        <p:nvPicPr>
          <p:cNvPr id="1026" name="Picture 2"/>
          <p:cNvPicPr>
            <a:picLocks noChangeAspect="1" noChangeArrowheads="1"/>
          </p:cNvPicPr>
          <p:nvPr/>
        </p:nvPicPr>
        <p:blipFill>
          <a:blip r:embed="rId7">
            <a:clrChange>
              <a:clrFrom>
                <a:srgbClr val="00B0F0"/>
              </a:clrFrom>
              <a:clrTo>
                <a:srgbClr val="00B0F0">
                  <a:alpha val="0"/>
                </a:srgbClr>
              </a:clrTo>
            </a:clrChange>
            <a:extLst>
              <a:ext uri="{28A0092B-C50C-407E-A947-70E740481C1C}">
                <a14:useLocalDpi xmlns:a14="http://schemas.microsoft.com/office/drawing/2010/main" val="0"/>
              </a:ext>
            </a:extLst>
          </a:blip>
          <a:srcRect/>
          <a:stretch>
            <a:fillRect/>
          </a:stretch>
        </p:blipFill>
        <p:spPr bwMode="auto">
          <a:xfrm>
            <a:off x="-3175" y="1809750"/>
            <a:ext cx="7394575"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 name="Group 18"/>
          <p:cNvGrpSpPr/>
          <p:nvPr/>
        </p:nvGrpSpPr>
        <p:grpSpPr>
          <a:xfrm>
            <a:off x="7391400" y="3257550"/>
            <a:ext cx="1735155" cy="2963679"/>
            <a:chOff x="7391400" y="3181350"/>
            <a:chExt cx="1738312" cy="2971800"/>
          </a:xfrm>
        </p:grpSpPr>
        <p:pic>
          <p:nvPicPr>
            <p:cNvPr id="16" name="Picture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67600" y="3257550"/>
              <a:ext cx="1600200" cy="1378112"/>
            </a:xfrm>
            <a:prstGeom prst="rect">
              <a:avLst/>
            </a:prstGeom>
          </p:spPr>
        </p:pic>
        <p:pic>
          <p:nvPicPr>
            <p:cNvPr id="1028" name="Picture 4"/>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3181350"/>
              <a:ext cx="1738312"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0" name="sci_fi_computer_console_tone_2.mp3">
            <a:hlinkClick r:id="" action="ppaction://media"/>
          </p:cNvPr>
          <p:cNvPicPr>
            <a:picLocks noChangeAspect="1"/>
          </p:cNvPicPr>
          <p:nvPr>
            <a:audioFile r:link="rId1"/>
            <p:extLst>
              <p:ext uri="{DAA4B4D4-6D71-4841-9C94-3DE7FCFB9230}">
                <p14:media xmlns:p14="http://schemas.microsoft.com/office/powerpoint/2010/main" r:embed="rId2">
                  <p14:trim end="0.25"/>
                </p14:media>
              </p:ext>
            </p:extLst>
          </p:nvPr>
        </p:nvPicPr>
        <p:blipFill>
          <a:blip r:embed="rId10"/>
          <a:stretch>
            <a:fillRect/>
          </a:stretch>
        </p:blipFill>
        <p:spPr>
          <a:xfrm>
            <a:off x="76200" y="57150"/>
            <a:ext cx="163830" cy="163830"/>
          </a:xfrm>
          <a:prstGeom prst="rect">
            <a:avLst/>
          </a:prstGeom>
        </p:spPr>
      </p:pic>
      <p:pic>
        <p:nvPicPr>
          <p:cNvPr id="22" name="science_fiction_harsh_forcefield.mp3">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11"/>
          <a:stretch>
            <a:fillRect/>
          </a:stretch>
        </p:blipFill>
        <p:spPr>
          <a:xfrm>
            <a:off x="38100" y="4895850"/>
            <a:ext cx="190500" cy="190500"/>
          </a:xfrm>
          <a:prstGeom prst="rect">
            <a:avLst/>
          </a:prstGeom>
        </p:spPr>
      </p:pic>
      <p:grpSp>
        <p:nvGrpSpPr>
          <p:cNvPr id="41" name="Group 40"/>
          <p:cNvGrpSpPr/>
          <p:nvPr/>
        </p:nvGrpSpPr>
        <p:grpSpPr>
          <a:xfrm flipH="1">
            <a:off x="1524761" y="583689"/>
            <a:ext cx="1905000" cy="3028950"/>
            <a:chOff x="7391400" y="3181350"/>
            <a:chExt cx="1738312" cy="2971800"/>
          </a:xfrm>
        </p:grpSpPr>
        <p:pic>
          <p:nvPicPr>
            <p:cNvPr id="42" name="Picture 4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67600" y="3257550"/>
              <a:ext cx="1600200" cy="1378112"/>
            </a:xfrm>
            <a:prstGeom prst="rect">
              <a:avLst/>
            </a:prstGeom>
          </p:spPr>
        </p:pic>
        <p:pic>
          <p:nvPicPr>
            <p:cNvPr id="43" name="Picture 4"/>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3181350"/>
              <a:ext cx="1738312"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53" name="Group 52"/>
          <p:cNvGrpSpPr/>
          <p:nvPr/>
        </p:nvGrpSpPr>
        <p:grpSpPr>
          <a:xfrm flipH="1">
            <a:off x="7450623" y="3333750"/>
            <a:ext cx="702777" cy="1083042"/>
            <a:chOff x="7391400" y="3181350"/>
            <a:chExt cx="1738312" cy="2971800"/>
          </a:xfrm>
        </p:grpSpPr>
        <p:pic>
          <p:nvPicPr>
            <p:cNvPr id="54" name="Picture 5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67600" y="3257550"/>
              <a:ext cx="1600200" cy="1378112"/>
            </a:xfrm>
            <a:prstGeom prst="rect">
              <a:avLst/>
            </a:prstGeom>
          </p:spPr>
        </p:pic>
        <p:pic>
          <p:nvPicPr>
            <p:cNvPr id="55" name="Picture 4"/>
            <p:cNvPicPr>
              <a:picLocks noChangeAspect="1" noChangeArrowheads="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3181350"/>
              <a:ext cx="1738312"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7" name="Group 6"/>
          <p:cNvGrpSpPr/>
          <p:nvPr/>
        </p:nvGrpSpPr>
        <p:grpSpPr>
          <a:xfrm>
            <a:off x="3429000" y="3333750"/>
            <a:ext cx="3886200" cy="823205"/>
            <a:chOff x="3429000" y="3333750"/>
            <a:chExt cx="3886200" cy="823205"/>
          </a:xfrm>
        </p:grpSpPr>
        <p:pic>
          <p:nvPicPr>
            <p:cNvPr id="26" name="Picture 2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flipH="1">
              <a:off x="4643577" y="3444816"/>
              <a:ext cx="690423" cy="650934"/>
            </a:xfrm>
            <a:prstGeom prst="rect">
              <a:avLst/>
            </a:prstGeom>
          </p:spPr>
        </p:pic>
        <p:pic>
          <p:nvPicPr>
            <p:cNvPr id="4" name="Picture 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114800" y="3444684"/>
              <a:ext cx="690563" cy="651066"/>
            </a:xfrm>
            <a:prstGeom prst="rect">
              <a:avLst/>
            </a:prstGeom>
          </p:spPr>
        </p:pic>
        <p:pic>
          <p:nvPicPr>
            <p:cNvPr id="27" name="Picture 2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181600" y="3444684"/>
              <a:ext cx="762000" cy="651066"/>
            </a:xfrm>
            <a:prstGeom prst="rect">
              <a:avLst/>
            </a:prstGeom>
          </p:spPr>
        </p:pic>
        <p:pic>
          <p:nvPicPr>
            <p:cNvPr id="28" name="Picture 2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638800" y="3444816"/>
              <a:ext cx="533400" cy="650934"/>
            </a:xfrm>
            <a:prstGeom prst="rect">
              <a:avLst/>
            </a:prstGeom>
          </p:spPr>
        </p:pic>
        <p:pic>
          <p:nvPicPr>
            <p:cNvPr id="29" name="Picture 2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flipV="1">
              <a:off x="6019800" y="3444815"/>
              <a:ext cx="533400" cy="650933"/>
            </a:xfrm>
            <a:prstGeom prst="rect">
              <a:avLst/>
            </a:prstGeom>
          </p:spPr>
        </p:pic>
        <p:pic>
          <p:nvPicPr>
            <p:cNvPr id="32" name="Picture 3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flipH="1">
              <a:off x="3581400" y="3444816"/>
              <a:ext cx="690423" cy="650934"/>
            </a:xfrm>
            <a:prstGeom prst="rect">
              <a:avLst/>
            </a:prstGeom>
          </p:spPr>
        </p:pic>
        <p:pic>
          <p:nvPicPr>
            <p:cNvPr id="33" name="Picture 3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flipH="1" flipV="1">
              <a:off x="6477000" y="3444817"/>
              <a:ext cx="457200" cy="650933"/>
            </a:xfrm>
            <a:prstGeom prst="rect">
              <a:avLst/>
            </a:prstGeom>
          </p:spPr>
        </p:pic>
        <p:pic>
          <p:nvPicPr>
            <p:cNvPr id="1027" name="Picture 3"/>
            <p:cNvPicPr>
              <a:picLocks noChangeAspect="1" noChangeArrowheads="1"/>
            </p:cNvPicPr>
            <p:nvPr/>
          </p:nvPicPr>
          <p:blipFill rotWithShape="1">
            <a:blip r:embed="rId14">
              <a:clrChange>
                <a:clrFrom>
                  <a:srgbClr val="002060"/>
                </a:clrFrom>
                <a:clrTo>
                  <a:srgbClr val="002060">
                    <a:alpha val="0"/>
                  </a:srgbClr>
                </a:clrTo>
              </a:clrChange>
              <a:extLst>
                <a:ext uri="{28A0092B-C50C-407E-A947-70E740481C1C}">
                  <a14:useLocalDpi xmlns:a14="http://schemas.microsoft.com/office/drawing/2010/main" val="0"/>
                </a:ext>
              </a:extLst>
            </a:blip>
            <a:srcRect l="3422" t="8050" r="7273" b="24077"/>
            <a:stretch/>
          </p:blipFill>
          <p:spPr bwMode="auto">
            <a:xfrm>
              <a:off x="3429000" y="3333750"/>
              <a:ext cx="3886200" cy="82320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31077833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repeatCount="indefinite" accel="50000" decel="50000" fill="hold" grpId="0" nodeType="withEffect">
                                  <p:stCondLst>
                                    <p:cond delay="0"/>
                                  </p:stCondLst>
                                  <p:childTnLst>
                                    <p:animMotion origin="layout" path="M -4.16667E-6 1.4665E-6 L 0.79167 0.00617 " pathEditMode="relative" ptsTypes="AA">
                                      <p:cBhvr>
                                        <p:cTn id="6" dur="2000" fill="hold"/>
                                        <p:tgtEl>
                                          <p:spTgt spid="10"/>
                                        </p:tgtEl>
                                        <p:attrNameLst>
                                          <p:attrName>ppt_x</p:attrName>
                                          <p:attrName>ppt_y</p:attrName>
                                        </p:attrNameLst>
                                      </p:cBhvr>
                                    </p:animMotion>
                                  </p:childTnLst>
                                </p:cTn>
                              </p:par>
                              <p:par>
                                <p:cTn id="7" presetID="0" presetClass="path" presetSubtype="0" repeatCount="indefinite" accel="50000" decel="50000" fill="hold" grpId="0" nodeType="withEffect">
                                  <p:stCondLst>
                                    <p:cond delay="500"/>
                                  </p:stCondLst>
                                  <p:childTnLst>
                                    <p:animMotion origin="layout" path="M -4.16667E-6 1.4665E-6 L 0.79167 0.00617 " pathEditMode="relative" ptsTypes="AA">
                                      <p:cBhvr>
                                        <p:cTn id="8" dur="2000" fill="hold"/>
                                        <p:tgtEl>
                                          <p:spTgt spid="17"/>
                                        </p:tgtEl>
                                        <p:attrNameLst>
                                          <p:attrName>ppt_x</p:attrName>
                                          <p:attrName>ppt_y</p:attrName>
                                        </p:attrNameLst>
                                      </p:cBhvr>
                                    </p:animMotion>
                                  </p:childTnLst>
                                </p:cTn>
                              </p:par>
                              <p:par>
                                <p:cTn id="9" presetID="1" presetClass="mediacall" presetSubtype="0" fill="hold" nodeType="withEffect">
                                  <p:stCondLst>
                                    <p:cond delay="0"/>
                                  </p:stCondLst>
                                  <p:childTnLst>
                                    <p:cmd type="call" cmd="playFrom(0.0)">
                                      <p:cBhvr>
                                        <p:cTn id="10" dur="504" fill="hold"/>
                                        <p:tgtEl>
                                          <p:spTgt spid="20"/>
                                        </p:tgtEl>
                                      </p:cBhvr>
                                    </p:cmd>
                                  </p:childTnLst>
                                </p:cTn>
                              </p:par>
                              <p:par>
                                <p:cTn id="11" presetID="1" presetClass="mediacall" presetSubtype="0" fill="hold" nodeType="withEffect">
                                  <p:stCondLst>
                                    <p:cond delay="0"/>
                                  </p:stCondLst>
                                  <p:childTnLst>
                                    <p:cmd type="call" cmd="playFrom(0.0)">
                                      <p:cBhvr>
                                        <p:cTn id="12" dur="41843" fill="hold"/>
                                        <p:tgtEl>
                                          <p:spTgt spid="22"/>
                                        </p:tgtEl>
                                      </p:cBhvr>
                                    </p:cmd>
                                  </p:childTnLst>
                                </p:cTn>
                              </p:par>
                              <p:par>
                                <p:cTn id="13" presetID="0" presetClass="path" presetSubtype="0" repeatCount="indefinite" fill="hold" nodeType="withEffect">
                                  <p:stCondLst>
                                    <p:cond delay="0"/>
                                  </p:stCondLst>
                                  <p:childTnLst>
                                    <p:animMotion origin="layout" path="M 3.61111E-6 8.52115E-7 L 0.48108 8.52115E-7 L 3.61111E-6 8.52115E-7 Z " pathEditMode="relative" ptsTypes="AAA">
                                      <p:cBhvr>
                                        <p:cTn id="14" dur="20000" fill="hold"/>
                                        <p:tgtEl>
                                          <p:spTgt spid="4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audio>
              <p:cMediaNode vol="11321" showWhenStopped="0">
                <p:cTn id="15" repeatCount="indefinite" fill="hold" display="0">
                  <p:stCondLst>
                    <p:cond delay="indefinite"/>
                  </p:stCondLst>
                  <p:endCondLst>
                    <p:cond evt="onStopAudio" delay="0">
                      <p:tgtEl>
                        <p:sldTgt/>
                      </p:tgtEl>
                    </p:cond>
                  </p:endCondLst>
                </p:cTn>
                <p:tgtEl>
                  <p:spTgt spid="20"/>
                </p:tgtEl>
              </p:cMediaNode>
            </p:audio>
            <p:audio>
              <p:cMediaNode vol="7547" showWhenStopped="0">
                <p:cTn id="16" repeatCount="indefinite" fill="hold" display="0">
                  <p:stCondLst>
                    <p:cond delay="indefinite"/>
                  </p:stCondLst>
                  <p:endCondLst>
                    <p:cond evt="onStopAudio" delay="0">
                      <p:tgtEl>
                        <p:sldTgt/>
                      </p:tgtEl>
                    </p:cond>
                  </p:endCondLst>
                </p:cTn>
                <p:tgtEl>
                  <p:spTgt spid="22"/>
                </p:tgtEl>
              </p:cMediaNode>
            </p:audio>
          </p:childTnLst>
        </p:cTn>
      </p:par>
    </p:tnLst>
    <p:bldLst>
      <p:bldP spid="10" grpId="0" animBg="1"/>
      <p:bldP spid="1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1524000" y="590550"/>
                <a:ext cx="7315200" cy="1815882"/>
              </a:xfrm>
              <a:prstGeom prst="rect">
                <a:avLst/>
              </a:prstGeom>
            </p:spPr>
            <p:txBody>
              <a:bodyPr wrap="square">
                <a:spAutoFit/>
              </a:bodyPr>
              <a:lstStyle/>
              <a:p>
                <a:pPr lvl="0"/>
                <a:r>
                  <a:rPr lang="en-US" sz="1600" b="1" dirty="0" smtClean="0">
                    <a:ln>
                      <a:solidFill>
                        <a:sysClr val="windowText" lastClr="000000"/>
                      </a:solidFill>
                    </a:ln>
                    <a:solidFill>
                      <a:sysClr val="windowText" lastClr="000000"/>
                    </a:solidFill>
                  </a:rPr>
                  <a:t>Prescription Eyewear*</a:t>
                </a:r>
                <a:r>
                  <a:rPr lang="en-US" sz="1600" dirty="0">
                    <a:ln>
                      <a:solidFill>
                        <a:sysClr val="windowText" lastClr="000000"/>
                      </a:solidFill>
                    </a:ln>
                    <a:solidFill>
                      <a:sysClr val="windowText" lastClr="000000"/>
                    </a:solidFill>
                  </a:rPr>
                  <a:t> About 60% of people in the United States use prescription eyewear. </a:t>
                </a:r>
                <a:r>
                  <a:rPr lang="en-US" sz="1600" i="1" dirty="0">
                    <a:ln>
                      <a:solidFill>
                        <a:sysClr val="windowText" lastClr="000000"/>
                      </a:solidFill>
                    </a:ln>
                    <a:solidFill>
                      <a:sysClr val="windowText" lastClr="000000"/>
                    </a:solidFill>
                  </a:rPr>
                  <a:t>(Source: Consumer Reports) </a:t>
                </a:r>
                <a:r>
                  <a:rPr lang="en-US" sz="1600" dirty="0">
                    <a:ln>
                      <a:solidFill>
                        <a:sysClr val="windowText" lastClr="000000"/>
                      </a:solidFill>
                    </a:ln>
                    <a:solidFill>
                      <a:sysClr val="windowText" lastClr="000000"/>
                    </a:solidFill>
                  </a:rPr>
                  <a:t>You select at random </a:t>
                </a:r>
                <a:r>
                  <a:rPr lang="en-US" sz="1600" dirty="0" smtClean="0">
                    <a:ln>
                      <a:solidFill>
                        <a:sysClr val="windowText" lastClr="000000"/>
                      </a:solidFill>
                    </a:ln>
                    <a:solidFill>
                      <a:sysClr val="windowText" lastClr="000000"/>
                    </a:solidFill>
                  </a:rPr>
                  <a:t>200 </a:t>
                </a:r>
                <a:r>
                  <a:rPr lang="en-US" sz="1600" dirty="0">
                    <a:ln>
                      <a:solidFill>
                        <a:sysClr val="windowText" lastClr="000000"/>
                      </a:solidFill>
                    </a:ln>
                    <a:solidFill>
                      <a:sysClr val="windowText" lastClr="000000"/>
                    </a:solidFill>
                  </a:rPr>
                  <a:t>Americans and ask each if he or she uses prescription eyewear. Find the probability that the number of Americans who will say yes is</a:t>
                </a:r>
              </a:p>
              <a:p>
                <a:pPr lvl="0"/>
                <a:r>
                  <a:rPr lang="en-US" sz="1600" dirty="0">
                    <a:ln>
                      <a:solidFill>
                        <a:sysClr val="windowText" lastClr="000000"/>
                      </a:solidFill>
                    </a:ln>
                    <a:solidFill>
                      <a:sysClr val="windowText" lastClr="000000"/>
                    </a:solidFill>
                  </a:rPr>
                  <a:t>exactly eleven.</a:t>
                </a:r>
                <a14:m>
                  <m:oMath xmlns:m="http://schemas.openxmlformats.org/officeDocument/2006/math">
                    <m:r>
                      <a:rPr lang="en-US" sz="1600" i="1">
                        <a:ln>
                          <a:solidFill>
                            <a:sysClr val="windowText" lastClr="000000"/>
                          </a:solidFill>
                        </a:ln>
                        <a:solidFill>
                          <a:sysClr val="windowText" lastClr="000000"/>
                        </a:solidFill>
                        <a:latin typeface="Cambria Math"/>
                      </a:rPr>
                      <m:t>        </m:t>
                    </m:r>
                    <m:r>
                      <a:rPr lang="en-US" sz="1600" i="1">
                        <a:ln>
                          <a:solidFill>
                            <a:sysClr val="windowText" lastClr="000000"/>
                          </a:solidFill>
                        </a:ln>
                        <a:solidFill>
                          <a:sysClr val="windowText" lastClr="000000"/>
                        </a:solidFill>
                        <a:latin typeface="Cambria Math"/>
                      </a:rPr>
                      <m:t>𝑃</m:t>
                    </m:r>
                    <m:d>
                      <m:dPr>
                        <m:ctrlPr>
                          <a:rPr lang="en-US" sz="1600" i="1">
                            <a:ln>
                              <a:solidFill>
                                <a:sysClr val="windowText" lastClr="000000"/>
                              </a:solidFill>
                            </a:ln>
                            <a:solidFill>
                              <a:sysClr val="windowText" lastClr="000000"/>
                            </a:solidFill>
                            <a:latin typeface="Cambria Math"/>
                          </a:rPr>
                        </m:ctrlPr>
                      </m:dPr>
                      <m:e>
                        <m:r>
                          <a:rPr lang="en-US" sz="1600" i="1">
                            <a:ln>
                              <a:solidFill>
                                <a:sysClr val="windowText" lastClr="000000"/>
                              </a:solidFill>
                            </a:ln>
                            <a:solidFill>
                              <a:sysClr val="windowText" lastClr="000000"/>
                            </a:solidFill>
                            <a:latin typeface="Cambria Math"/>
                          </a:rPr>
                          <m:t>𝑋</m:t>
                        </m:r>
                        <m:r>
                          <a:rPr lang="en-US" sz="1600" i="1">
                            <a:ln>
                              <a:solidFill>
                                <a:sysClr val="windowText" lastClr="000000"/>
                              </a:solidFill>
                            </a:ln>
                            <a:solidFill>
                              <a:sysClr val="windowText" lastClr="000000"/>
                            </a:solidFill>
                            <a:latin typeface="Cambria Math"/>
                          </a:rPr>
                          <m:t>=110</m:t>
                        </m:r>
                      </m:e>
                    </m:d>
                  </m:oMath>
                </a14:m>
                <a:endParaRPr lang="en-US" sz="1600" dirty="0" smtClean="0">
                  <a:ln>
                    <a:solidFill>
                      <a:sysClr val="windowText" lastClr="000000"/>
                    </a:solidFill>
                  </a:ln>
                  <a:solidFill>
                    <a:sysClr val="windowText" lastClr="000000"/>
                  </a:solidFill>
                </a:endParaRPr>
              </a:p>
              <a:p>
                <a:pPr lvl="0"/>
                <a:r>
                  <a:rPr lang="en-US" sz="1600" dirty="0">
                    <a:ln>
                      <a:solidFill>
                        <a:sysClr val="windowText" lastClr="000000"/>
                      </a:solidFill>
                    </a:ln>
                    <a:solidFill>
                      <a:sysClr val="windowText" lastClr="000000"/>
                    </a:solidFill>
                  </a:rPr>
                  <a:t>at least eleven.</a:t>
                </a:r>
                <a14:m>
                  <m:oMath xmlns:m="http://schemas.openxmlformats.org/officeDocument/2006/math">
                    <m:r>
                      <a:rPr lang="en-US" sz="1600" i="1">
                        <a:ln>
                          <a:solidFill>
                            <a:sysClr val="windowText" lastClr="000000"/>
                          </a:solidFill>
                        </a:ln>
                        <a:solidFill>
                          <a:sysClr val="windowText" lastClr="000000"/>
                        </a:solidFill>
                        <a:latin typeface="Cambria Math"/>
                      </a:rPr>
                      <m:t>        </m:t>
                    </m:r>
                    <m:r>
                      <a:rPr lang="en-US" sz="1600" i="1">
                        <a:ln>
                          <a:solidFill>
                            <a:sysClr val="windowText" lastClr="000000"/>
                          </a:solidFill>
                        </a:ln>
                        <a:solidFill>
                          <a:sysClr val="windowText" lastClr="000000"/>
                        </a:solidFill>
                        <a:latin typeface="Cambria Math"/>
                      </a:rPr>
                      <m:t>𝑃</m:t>
                    </m:r>
                    <m:d>
                      <m:dPr>
                        <m:ctrlPr>
                          <a:rPr lang="en-US" sz="1600" i="1">
                            <a:ln>
                              <a:solidFill>
                                <a:sysClr val="windowText" lastClr="000000"/>
                              </a:solidFill>
                            </a:ln>
                            <a:solidFill>
                              <a:sysClr val="windowText" lastClr="000000"/>
                            </a:solidFill>
                            <a:latin typeface="Cambria Math"/>
                          </a:rPr>
                        </m:ctrlPr>
                      </m:dPr>
                      <m:e>
                        <m:r>
                          <a:rPr lang="en-US" sz="1600" i="1">
                            <a:ln>
                              <a:solidFill>
                                <a:sysClr val="windowText" lastClr="000000"/>
                              </a:solidFill>
                            </a:ln>
                            <a:solidFill>
                              <a:sysClr val="windowText" lastClr="000000"/>
                            </a:solidFill>
                            <a:latin typeface="Cambria Math"/>
                          </a:rPr>
                          <m:t>𝑋</m:t>
                        </m:r>
                        <m:r>
                          <a:rPr lang="en-US" sz="1600" i="1">
                            <a:ln>
                              <a:solidFill>
                                <a:sysClr val="windowText" lastClr="000000"/>
                              </a:solidFill>
                            </a:ln>
                            <a:solidFill>
                              <a:sysClr val="windowText" lastClr="000000"/>
                            </a:solidFill>
                            <a:latin typeface="Cambria Math"/>
                          </a:rPr>
                          <m:t>≥110</m:t>
                        </m:r>
                      </m:e>
                    </m:d>
                  </m:oMath>
                </a14:m>
                <a:endParaRPr lang="en-US" sz="1600" dirty="0" smtClean="0">
                  <a:ln>
                    <a:solidFill>
                      <a:sysClr val="windowText" lastClr="000000"/>
                    </a:solidFill>
                  </a:ln>
                  <a:solidFill>
                    <a:sysClr val="windowText" lastClr="000000"/>
                  </a:solidFill>
                </a:endParaRPr>
              </a:p>
              <a:p>
                <a:pPr lvl="0"/>
                <a:r>
                  <a:rPr lang="en-US" sz="1600" dirty="0">
                    <a:ln>
                      <a:solidFill>
                        <a:sysClr val="windowText" lastClr="000000"/>
                      </a:solidFill>
                    </a:ln>
                    <a:solidFill>
                      <a:sysClr val="windowText" lastClr="000000"/>
                    </a:solidFill>
                  </a:rPr>
                  <a:t>less than eleven.</a:t>
                </a:r>
                <a14:m>
                  <m:oMath xmlns:m="http://schemas.openxmlformats.org/officeDocument/2006/math">
                    <m:r>
                      <a:rPr lang="en-US" sz="1600" i="1">
                        <a:ln>
                          <a:solidFill>
                            <a:sysClr val="windowText" lastClr="000000"/>
                          </a:solidFill>
                        </a:ln>
                        <a:solidFill>
                          <a:sysClr val="windowText" lastClr="000000"/>
                        </a:solidFill>
                        <a:latin typeface="Cambria Math"/>
                      </a:rPr>
                      <m:t>        </m:t>
                    </m:r>
                    <m:r>
                      <a:rPr lang="en-US" sz="1600" i="1">
                        <a:ln>
                          <a:solidFill>
                            <a:sysClr val="windowText" lastClr="000000"/>
                          </a:solidFill>
                        </a:ln>
                        <a:solidFill>
                          <a:sysClr val="windowText" lastClr="000000"/>
                        </a:solidFill>
                        <a:latin typeface="Cambria Math"/>
                      </a:rPr>
                      <m:t>𝑃</m:t>
                    </m:r>
                    <m:d>
                      <m:dPr>
                        <m:ctrlPr>
                          <a:rPr lang="en-US" sz="1600" i="1">
                            <a:ln>
                              <a:solidFill>
                                <a:sysClr val="windowText" lastClr="000000"/>
                              </a:solidFill>
                            </a:ln>
                            <a:solidFill>
                              <a:sysClr val="windowText" lastClr="000000"/>
                            </a:solidFill>
                            <a:latin typeface="Cambria Math"/>
                          </a:rPr>
                        </m:ctrlPr>
                      </m:dPr>
                      <m:e>
                        <m:r>
                          <a:rPr lang="en-US" sz="1600" i="1">
                            <a:ln>
                              <a:solidFill>
                                <a:sysClr val="windowText" lastClr="000000"/>
                              </a:solidFill>
                            </a:ln>
                            <a:solidFill>
                              <a:sysClr val="windowText" lastClr="000000"/>
                            </a:solidFill>
                            <a:latin typeface="Cambria Math"/>
                          </a:rPr>
                          <m:t>𝑋</m:t>
                        </m:r>
                        <m:r>
                          <a:rPr lang="en-US" sz="1600" i="1">
                            <a:ln>
                              <a:solidFill>
                                <a:sysClr val="windowText" lastClr="000000"/>
                              </a:solidFill>
                            </a:ln>
                            <a:solidFill>
                              <a:sysClr val="windowText" lastClr="000000"/>
                            </a:solidFill>
                            <a:latin typeface="Cambria Math"/>
                          </a:rPr>
                          <m:t>&lt;110</m:t>
                        </m:r>
                      </m:e>
                    </m:d>
                  </m:oMath>
                </a14:m>
                <a:endParaRPr lang="en-US" sz="1600" dirty="0">
                  <a:ln>
                    <a:solidFill>
                      <a:sysClr val="windowText" lastClr="000000"/>
                    </a:solidFill>
                  </a:ln>
                  <a:solidFill>
                    <a:sysClr val="windowText" lastClr="000000"/>
                  </a:solidFill>
                </a:endParaRPr>
              </a:p>
            </p:txBody>
          </p:sp>
        </mc:Choice>
        <mc:Fallback xmlns="">
          <p:sp>
            <p:nvSpPr>
              <p:cNvPr id="4" name="Rectangle 3"/>
              <p:cNvSpPr>
                <a:spLocks noRot="1" noChangeAspect="1" noMove="1" noResize="1" noEditPoints="1" noAdjustHandles="1" noChangeArrowheads="1" noChangeShapeType="1" noTextEdit="1"/>
              </p:cNvSpPr>
              <p:nvPr/>
            </p:nvSpPr>
            <p:spPr>
              <a:xfrm>
                <a:off x="1524000" y="590550"/>
                <a:ext cx="7315200" cy="1815882"/>
              </a:xfrm>
              <a:prstGeom prst="rect">
                <a:avLst/>
              </a:prstGeom>
              <a:blipFill rotWithShape="1">
                <a:blip r:embed="rId2"/>
                <a:stretch>
                  <a:fillRect l="-417" t="-1007" r="-917" b="-33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1524000" y="2414647"/>
                <a:ext cx="6858000" cy="2062103"/>
              </a:xfrm>
              <a:prstGeom prst="rect">
                <a:avLst/>
              </a:prstGeom>
            </p:spPr>
            <p:txBody>
              <a:bodyPr wrap="square">
                <a:spAutoFit/>
              </a:bodyPr>
              <a:lstStyle/>
              <a:p>
                <a:pPr lvl="0"/>
                <a:r>
                  <a:rPr lang="en-US" sz="1600" b="1" dirty="0" smtClean="0">
                    <a:ln>
                      <a:solidFill>
                        <a:sysClr val="windowText" lastClr="000000"/>
                      </a:solidFill>
                    </a:ln>
                    <a:solidFill>
                      <a:sysClr val="windowText" lastClr="000000"/>
                    </a:solidFill>
                  </a:rPr>
                  <a:t>Women Basketball Fans*</a:t>
                </a:r>
                <a:r>
                  <a:rPr lang="en-US" sz="1600" dirty="0">
                    <a:ln>
                      <a:solidFill>
                        <a:sysClr val="windowText" lastClr="000000"/>
                      </a:solidFill>
                    </a:ln>
                    <a:solidFill>
                      <a:sysClr val="windowText" lastClr="000000"/>
                    </a:solidFill>
                  </a:rPr>
                  <a:t> Thirty-five percent of women consider themselves basketball fans. </a:t>
                </a:r>
                <a:r>
                  <a:rPr lang="en-US" sz="1600" i="1" dirty="0">
                    <a:ln>
                      <a:solidFill>
                        <a:sysClr val="windowText" lastClr="000000"/>
                      </a:solidFill>
                    </a:ln>
                    <a:solidFill>
                      <a:sysClr val="windowText" lastClr="000000"/>
                    </a:solidFill>
                  </a:rPr>
                  <a:t>(Source: </a:t>
                </a:r>
                <a:r>
                  <a:rPr lang="en-US" sz="1600" i="1" dirty="0" err="1">
                    <a:ln>
                      <a:solidFill>
                        <a:sysClr val="windowText" lastClr="000000"/>
                      </a:solidFill>
                    </a:ln>
                    <a:solidFill>
                      <a:sysClr val="windowText" lastClr="000000"/>
                    </a:solidFill>
                  </a:rPr>
                  <a:t>Bruskin-Goldring</a:t>
                </a:r>
                <a:r>
                  <a:rPr lang="en-US" sz="1600" i="1" dirty="0">
                    <a:ln>
                      <a:solidFill>
                        <a:sysClr val="windowText" lastClr="000000"/>
                      </a:solidFill>
                    </a:ln>
                    <a:solidFill>
                      <a:sysClr val="windowText" lastClr="000000"/>
                    </a:solidFill>
                  </a:rPr>
                  <a:t> Research) </a:t>
                </a:r>
                <a:r>
                  <a:rPr lang="en-US" sz="1600" dirty="0">
                    <a:ln>
                      <a:solidFill>
                        <a:sysClr val="windowText" lastClr="000000"/>
                      </a:solidFill>
                    </a:ln>
                    <a:solidFill>
                      <a:sysClr val="windowText" lastClr="000000"/>
                    </a:solidFill>
                  </a:rPr>
                  <a:t>You randomly select </a:t>
                </a:r>
                <a:r>
                  <a:rPr lang="en-US" sz="1600" dirty="0" smtClean="0">
                    <a:ln>
                      <a:solidFill>
                        <a:sysClr val="windowText" lastClr="000000"/>
                      </a:solidFill>
                    </a:ln>
                    <a:solidFill>
                      <a:sysClr val="windowText" lastClr="000000"/>
                    </a:solidFill>
                  </a:rPr>
                  <a:t>130 </a:t>
                </a:r>
                <a:r>
                  <a:rPr lang="en-US" sz="1600" dirty="0">
                    <a:ln>
                      <a:solidFill>
                        <a:sysClr val="windowText" lastClr="000000"/>
                      </a:solidFill>
                    </a:ln>
                    <a:solidFill>
                      <a:sysClr val="windowText" lastClr="000000"/>
                    </a:solidFill>
                  </a:rPr>
                  <a:t>women and asked each if she considers herself a basketball fan. Find the probability that the  number who say they were a  basketball fan is</a:t>
                </a:r>
              </a:p>
              <a:p>
                <a:pPr lvl="0"/>
                <a:r>
                  <a:rPr lang="en-US" sz="1600" dirty="0">
                    <a:ln>
                      <a:solidFill>
                        <a:sysClr val="windowText" lastClr="000000"/>
                      </a:solidFill>
                    </a:ln>
                    <a:solidFill>
                      <a:sysClr val="windowText" lastClr="000000"/>
                    </a:solidFill>
                  </a:rPr>
                  <a:t>exactly seven. </a:t>
                </a:r>
                <a14:m>
                  <m:oMath xmlns:m="http://schemas.openxmlformats.org/officeDocument/2006/math">
                    <m:r>
                      <a:rPr lang="en-US" sz="1600" i="1">
                        <a:ln>
                          <a:solidFill>
                            <a:sysClr val="windowText" lastClr="000000"/>
                          </a:solidFill>
                        </a:ln>
                        <a:solidFill>
                          <a:sysClr val="windowText" lastClr="000000"/>
                        </a:solidFill>
                        <a:latin typeface="Cambria Math"/>
                      </a:rPr>
                      <m:t>        </m:t>
                    </m:r>
                    <m:r>
                      <a:rPr lang="en-US" sz="1600" i="1">
                        <a:ln>
                          <a:solidFill>
                            <a:sysClr val="windowText" lastClr="000000"/>
                          </a:solidFill>
                        </a:ln>
                        <a:solidFill>
                          <a:sysClr val="windowText" lastClr="000000"/>
                        </a:solidFill>
                        <a:latin typeface="Cambria Math"/>
                      </a:rPr>
                      <m:t>𝑃</m:t>
                    </m:r>
                    <m:d>
                      <m:dPr>
                        <m:ctrlPr>
                          <a:rPr lang="en-US" sz="1600" i="1">
                            <a:ln>
                              <a:solidFill>
                                <a:sysClr val="windowText" lastClr="000000"/>
                              </a:solidFill>
                            </a:ln>
                            <a:solidFill>
                              <a:sysClr val="windowText" lastClr="000000"/>
                            </a:solidFill>
                            <a:latin typeface="Cambria Math"/>
                          </a:rPr>
                        </m:ctrlPr>
                      </m:dPr>
                      <m:e>
                        <m:r>
                          <a:rPr lang="en-US" sz="1600" i="1">
                            <a:ln>
                              <a:solidFill>
                                <a:sysClr val="windowText" lastClr="000000"/>
                              </a:solidFill>
                            </a:ln>
                            <a:solidFill>
                              <a:sysClr val="windowText" lastClr="000000"/>
                            </a:solidFill>
                            <a:latin typeface="Cambria Math"/>
                          </a:rPr>
                          <m:t>𝑋</m:t>
                        </m:r>
                        <m:r>
                          <a:rPr lang="en-US" sz="1600" i="1">
                            <a:ln>
                              <a:solidFill>
                                <a:sysClr val="windowText" lastClr="000000"/>
                              </a:solidFill>
                            </a:ln>
                            <a:solidFill>
                              <a:sysClr val="windowText" lastClr="000000"/>
                            </a:solidFill>
                            <a:latin typeface="Cambria Math"/>
                          </a:rPr>
                          <m:t>=40</m:t>
                        </m:r>
                      </m:e>
                    </m:d>
                  </m:oMath>
                </a14:m>
                <a:endParaRPr lang="en-US" sz="1600" dirty="0" smtClean="0">
                  <a:ln>
                    <a:solidFill>
                      <a:sysClr val="windowText" lastClr="000000"/>
                    </a:solidFill>
                  </a:ln>
                  <a:solidFill>
                    <a:sysClr val="windowText" lastClr="000000"/>
                  </a:solidFill>
                </a:endParaRPr>
              </a:p>
              <a:p>
                <a:pPr lvl="0"/>
                <a:r>
                  <a:rPr lang="en-US" sz="1600" dirty="0">
                    <a:ln>
                      <a:solidFill>
                        <a:sysClr val="windowText" lastClr="000000"/>
                      </a:solidFill>
                    </a:ln>
                    <a:solidFill>
                      <a:sysClr val="windowText" lastClr="000000"/>
                    </a:solidFill>
                  </a:rPr>
                  <a:t>at least seven.</a:t>
                </a:r>
                <a14:m>
                  <m:oMath xmlns:m="http://schemas.openxmlformats.org/officeDocument/2006/math">
                    <m:r>
                      <a:rPr lang="en-US" sz="1600" i="1">
                        <a:ln>
                          <a:solidFill>
                            <a:sysClr val="windowText" lastClr="000000"/>
                          </a:solidFill>
                        </a:ln>
                        <a:solidFill>
                          <a:sysClr val="windowText" lastClr="000000"/>
                        </a:solidFill>
                        <a:latin typeface="Cambria Math"/>
                      </a:rPr>
                      <m:t>        </m:t>
                    </m:r>
                    <m:r>
                      <a:rPr lang="en-US" sz="1600" i="1">
                        <a:ln>
                          <a:solidFill>
                            <a:sysClr val="windowText" lastClr="000000"/>
                          </a:solidFill>
                        </a:ln>
                        <a:solidFill>
                          <a:sysClr val="windowText" lastClr="000000"/>
                        </a:solidFill>
                        <a:latin typeface="Cambria Math"/>
                      </a:rPr>
                      <m:t>𝑃</m:t>
                    </m:r>
                    <m:d>
                      <m:dPr>
                        <m:ctrlPr>
                          <a:rPr lang="en-US" sz="1600" i="1">
                            <a:ln>
                              <a:solidFill>
                                <a:sysClr val="windowText" lastClr="000000"/>
                              </a:solidFill>
                            </a:ln>
                            <a:solidFill>
                              <a:sysClr val="windowText" lastClr="000000"/>
                            </a:solidFill>
                            <a:latin typeface="Cambria Math"/>
                          </a:rPr>
                        </m:ctrlPr>
                      </m:dPr>
                      <m:e>
                        <m:r>
                          <a:rPr lang="en-US" sz="1600" i="1">
                            <a:ln>
                              <a:solidFill>
                                <a:sysClr val="windowText" lastClr="000000"/>
                              </a:solidFill>
                            </a:ln>
                            <a:solidFill>
                              <a:sysClr val="windowText" lastClr="000000"/>
                            </a:solidFill>
                            <a:latin typeface="Cambria Math"/>
                          </a:rPr>
                          <m:t>𝑋</m:t>
                        </m:r>
                        <m:r>
                          <a:rPr lang="en-US" sz="1600" i="1">
                            <a:ln>
                              <a:solidFill>
                                <a:sysClr val="windowText" lastClr="000000"/>
                              </a:solidFill>
                            </a:ln>
                            <a:solidFill>
                              <a:sysClr val="windowText" lastClr="000000"/>
                            </a:solidFill>
                            <a:latin typeface="Cambria Math"/>
                          </a:rPr>
                          <m:t>≥40</m:t>
                        </m:r>
                      </m:e>
                    </m:d>
                  </m:oMath>
                </a14:m>
                <a:endParaRPr lang="en-US" sz="1600" dirty="0" smtClean="0">
                  <a:ln>
                    <a:solidFill>
                      <a:sysClr val="windowText" lastClr="000000"/>
                    </a:solidFill>
                  </a:ln>
                  <a:solidFill>
                    <a:sysClr val="windowText" lastClr="000000"/>
                  </a:solidFill>
                </a:endParaRPr>
              </a:p>
              <a:p>
                <a:pPr lvl="0"/>
                <a:r>
                  <a:rPr lang="en-US" sz="1600" dirty="0">
                    <a:ln>
                      <a:solidFill>
                        <a:sysClr val="windowText" lastClr="000000"/>
                      </a:solidFill>
                    </a:ln>
                    <a:solidFill>
                      <a:sysClr val="windowText" lastClr="000000"/>
                    </a:solidFill>
                  </a:rPr>
                  <a:t>less than seven.</a:t>
                </a:r>
                <a14:m>
                  <m:oMath xmlns:m="http://schemas.openxmlformats.org/officeDocument/2006/math">
                    <m:r>
                      <a:rPr lang="en-US" sz="1600" i="1">
                        <a:ln>
                          <a:solidFill>
                            <a:sysClr val="windowText" lastClr="000000"/>
                          </a:solidFill>
                        </a:ln>
                        <a:solidFill>
                          <a:sysClr val="windowText" lastClr="000000"/>
                        </a:solidFill>
                        <a:latin typeface="Cambria Math"/>
                      </a:rPr>
                      <m:t>        </m:t>
                    </m:r>
                    <m:r>
                      <a:rPr lang="en-US" sz="1600" i="1">
                        <a:ln>
                          <a:solidFill>
                            <a:sysClr val="windowText" lastClr="000000"/>
                          </a:solidFill>
                        </a:ln>
                        <a:solidFill>
                          <a:sysClr val="windowText" lastClr="000000"/>
                        </a:solidFill>
                        <a:latin typeface="Cambria Math"/>
                      </a:rPr>
                      <m:t>𝑃</m:t>
                    </m:r>
                    <m:d>
                      <m:dPr>
                        <m:ctrlPr>
                          <a:rPr lang="en-US" sz="1600" i="1">
                            <a:ln>
                              <a:solidFill>
                                <a:sysClr val="windowText" lastClr="000000"/>
                              </a:solidFill>
                            </a:ln>
                            <a:solidFill>
                              <a:sysClr val="windowText" lastClr="000000"/>
                            </a:solidFill>
                            <a:latin typeface="Cambria Math"/>
                          </a:rPr>
                        </m:ctrlPr>
                      </m:dPr>
                      <m:e>
                        <m:r>
                          <a:rPr lang="en-US" sz="1600" i="1">
                            <a:ln>
                              <a:solidFill>
                                <a:sysClr val="windowText" lastClr="000000"/>
                              </a:solidFill>
                            </a:ln>
                            <a:solidFill>
                              <a:sysClr val="windowText" lastClr="000000"/>
                            </a:solidFill>
                            <a:latin typeface="Cambria Math"/>
                          </a:rPr>
                          <m:t>𝑋</m:t>
                        </m:r>
                        <m:r>
                          <a:rPr lang="en-US" sz="1600" i="1">
                            <a:ln>
                              <a:solidFill>
                                <a:sysClr val="windowText" lastClr="000000"/>
                              </a:solidFill>
                            </a:ln>
                            <a:solidFill>
                              <a:sysClr val="windowText" lastClr="000000"/>
                            </a:solidFill>
                            <a:latin typeface="Cambria Math"/>
                          </a:rPr>
                          <m:t>&lt;40</m:t>
                        </m:r>
                      </m:e>
                    </m:d>
                  </m:oMath>
                </a14:m>
                <a:endParaRPr lang="en-US" sz="1600" dirty="0">
                  <a:ln>
                    <a:solidFill>
                      <a:sysClr val="windowText" lastClr="000000"/>
                    </a:solidFill>
                  </a:ln>
                  <a:solidFill>
                    <a:sysClr val="windowText" lastClr="000000"/>
                  </a:soli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1524000" y="2414647"/>
                <a:ext cx="6858000" cy="2062103"/>
              </a:xfrm>
              <a:prstGeom prst="rect">
                <a:avLst/>
              </a:prstGeom>
              <a:blipFill rotWithShape="1">
                <a:blip r:embed="rId3"/>
                <a:stretch>
                  <a:fillRect l="-444" t="-888" r="-1067" b="-2959"/>
                </a:stretch>
              </a:blipFill>
            </p:spPr>
            <p:txBody>
              <a:bodyPr/>
              <a:lstStyle/>
              <a:p>
                <a:r>
                  <a:rPr lang="en-US">
                    <a:noFill/>
                  </a:rPr>
                  <a:t> </a:t>
                </a:r>
              </a:p>
            </p:txBody>
          </p:sp>
        </mc:Fallback>
      </mc:AlternateContent>
    </p:spTree>
    <p:extLst>
      <p:ext uri="{BB962C8B-B14F-4D97-AF65-F5344CB8AC3E}">
        <p14:creationId xmlns:p14="http://schemas.microsoft.com/office/powerpoint/2010/main" val="27079467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2200" y="2190750"/>
            <a:ext cx="1219200" cy="762000"/>
          </a:xfrm>
          <a:prstGeom prst="rect">
            <a:avLst/>
          </a:prstGeom>
        </p:spPr>
      </p:pic>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3000" y="2190750"/>
            <a:ext cx="1219200" cy="762000"/>
          </a:xfrm>
          <a:prstGeom prst="rect">
            <a:avLst/>
          </a:prstGeom>
        </p:spPr>
      </p:pic>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3800" y="2190750"/>
            <a:ext cx="1219200" cy="762000"/>
          </a:xfrm>
          <a:prstGeom prst="rect">
            <a:avLst/>
          </a:prstGeom>
        </p:spPr>
      </p:pic>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2190750"/>
            <a:ext cx="1219200" cy="762000"/>
          </a:xfrm>
          <a:prstGeom prst="rect">
            <a:avLst/>
          </a:prstGeom>
        </p:spPr>
      </p:pic>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2190750"/>
            <a:ext cx="1219200" cy="762000"/>
          </a:xfrm>
          <a:prstGeom prst="rect">
            <a:avLst/>
          </a:prstGeom>
        </p:spPr>
      </p:pic>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2190750"/>
            <a:ext cx="1219200" cy="762000"/>
          </a:xfrm>
          <a:prstGeom prst="rect">
            <a:avLst/>
          </a:prstGeom>
        </p:spPr>
      </p:pic>
      <p:sp>
        <p:nvSpPr>
          <p:cNvPr id="10" name="Rectangle 9"/>
          <p:cNvSpPr/>
          <p:nvPr/>
        </p:nvSpPr>
        <p:spPr bwMode="auto">
          <a:xfrm rot="1272177">
            <a:off x="-224428" y="2188974"/>
            <a:ext cx="220256" cy="907046"/>
          </a:xfrm>
          <a:prstGeom prst="rect">
            <a:avLst/>
          </a:prstGeom>
          <a:gradFill flip="none" rotWithShape="1">
            <a:gsLst>
              <a:gs pos="0">
                <a:schemeClr val="accent1">
                  <a:tint val="66000"/>
                  <a:satMod val="160000"/>
                  <a:alpha val="0"/>
                </a:schemeClr>
              </a:gs>
              <a:gs pos="53000">
                <a:schemeClr val="tx1"/>
              </a:gs>
              <a:gs pos="100000">
                <a:schemeClr val="tx2">
                  <a:lumMod val="75000"/>
                  <a:alpha val="71000"/>
                </a:schemeClr>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endParaRPr>
          </a:p>
        </p:txBody>
      </p:sp>
      <p:sp>
        <p:nvSpPr>
          <p:cNvPr id="17" name="Rectangle 16"/>
          <p:cNvSpPr/>
          <p:nvPr/>
        </p:nvSpPr>
        <p:spPr bwMode="auto">
          <a:xfrm rot="1272177">
            <a:off x="-224428" y="2188974"/>
            <a:ext cx="220256" cy="907046"/>
          </a:xfrm>
          <a:prstGeom prst="rect">
            <a:avLst/>
          </a:prstGeom>
          <a:gradFill flip="none" rotWithShape="1">
            <a:gsLst>
              <a:gs pos="28000">
                <a:schemeClr val="tx1">
                  <a:alpha val="0"/>
                </a:schemeClr>
              </a:gs>
              <a:gs pos="80000">
                <a:schemeClr val="tx1"/>
              </a:gs>
              <a:gs pos="100000">
                <a:schemeClr val="tx1">
                  <a:alpha val="0"/>
                </a:schemeClr>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endParaRPr>
          </a:p>
        </p:txBody>
      </p:sp>
      <p:grpSp>
        <p:nvGrpSpPr>
          <p:cNvPr id="19" name="Group 18"/>
          <p:cNvGrpSpPr/>
          <p:nvPr/>
        </p:nvGrpSpPr>
        <p:grpSpPr>
          <a:xfrm>
            <a:off x="7391400" y="3257550"/>
            <a:ext cx="1735155" cy="2963679"/>
            <a:chOff x="7391400" y="3181350"/>
            <a:chExt cx="1738312" cy="2971800"/>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7600" y="3257550"/>
              <a:ext cx="1600200" cy="1378112"/>
            </a:xfrm>
            <a:prstGeom prst="rect">
              <a:avLst/>
            </a:prstGeom>
          </p:spPr>
        </p:pic>
        <p:pic>
          <p:nvPicPr>
            <p:cNvPr id="1028" name="Picture 4"/>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3181350"/>
              <a:ext cx="1738312"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1" name="Group 40"/>
          <p:cNvGrpSpPr/>
          <p:nvPr/>
        </p:nvGrpSpPr>
        <p:grpSpPr>
          <a:xfrm flipH="1">
            <a:off x="1524761" y="583689"/>
            <a:ext cx="1905000" cy="3028950"/>
            <a:chOff x="7391400" y="3181350"/>
            <a:chExt cx="1738312" cy="2971800"/>
          </a:xfrm>
        </p:grpSpPr>
        <p:pic>
          <p:nvPicPr>
            <p:cNvPr id="42" name="Picture 4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7600" y="3257550"/>
              <a:ext cx="1600200" cy="1378112"/>
            </a:xfrm>
            <a:prstGeom prst="rect">
              <a:avLst/>
            </a:prstGeom>
          </p:spPr>
        </p:pic>
        <p:pic>
          <p:nvPicPr>
            <p:cNvPr id="43" name="Picture 4"/>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3181350"/>
              <a:ext cx="1738312"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53" name="Group 52"/>
          <p:cNvGrpSpPr/>
          <p:nvPr/>
        </p:nvGrpSpPr>
        <p:grpSpPr>
          <a:xfrm flipH="1">
            <a:off x="7450623" y="3333750"/>
            <a:ext cx="702777" cy="1083042"/>
            <a:chOff x="7391400" y="3181350"/>
            <a:chExt cx="1738312" cy="2971800"/>
          </a:xfrm>
        </p:grpSpPr>
        <p:pic>
          <p:nvPicPr>
            <p:cNvPr id="54" name="Picture 5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600" y="3257550"/>
              <a:ext cx="1600200" cy="1378112"/>
            </a:xfrm>
            <a:prstGeom prst="rect">
              <a:avLst/>
            </a:prstGeom>
          </p:spPr>
        </p:pic>
        <p:pic>
          <p:nvPicPr>
            <p:cNvPr id="55" name="Picture 4"/>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3181350"/>
              <a:ext cx="1738312"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7" name="Group 6"/>
          <p:cNvGrpSpPr/>
          <p:nvPr/>
        </p:nvGrpSpPr>
        <p:grpSpPr>
          <a:xfrm>
            <a:off x="3581400" y="3444684"/>
            <a:ext cx="3352800" cy="651066"/>
            <a:chOff x="3581400" y="3444684"/>
            <a:chExt cx="3352800" cy="651066"/>
          </a:xfrm>
        </p:grpSpPr>
        <p:pic>
          <p:nvPicPr>
            <p:cNvPr id="26"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4643577" y="3444816"/>
              <a:ext cx="690423" cy="650934"/>
            </a:xfrm>
            <a:prstGeom prst="rect">
              <a:avLst/>
            </a:prstGeom>
          </p:spPr>
        </p:pic>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14800" y="3444684"/>
              <a:ext cx="690563" cy="651066"/>
            </a:xfrm>
            <a:prstGeom prst="rect">
              <a:avLst/>
            </a:prstGeom>
          </p:spPr>
        </p:pic>
        <p:pic>
          <p:nvPicPr>
            <p:cNvPr id="27" name="Picture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81600" y="3444684"/>
              <a:ext cx="762000" cy="651066"/>
            </a:xfrm>
            <a:prstGeom prst="rect">
              <a:avLst/>
            </a:prstGeom>
          </p:spPr>
        </p:pic>
        <p:pic>
          <p:nvPicPr>
            <p:cNvPr id="28" name="Picture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38800" y="3444816"/>
              <a:ext cx="533400" cy="650934"/>
            </a:xfrm>
            <a:prstGeom prst="rect">
              <a:avLst/>
            </a:prstGeom>
          </p:spPr>
        </p:pic>
        <p:pic>
          <p:nvPicPr>
            <p:cNvPr id="29" name="Picture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V="1">
              <a:off x="6019800" y="3444815"/>
              <a:ext cx="533400" cy="650933"/>
            </a:xfrm>
            <a:prstGeom prst="rect">
              <a:avLst/>
            </a:prstGeom>
          </p:spPr>
        </p:pic>
        <p:pic>
          <p:nvPicPr>
            <p:cNvPr id="32" name="Picture 3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3581400" y="3444816"/>
              <a:ext cx="690423" cy="650934"/>
            </a:xfrm>
            <a:prstGeom prst="rect">
              <a:avLst/>
            </a:prstGeom>
          </p:spPr>
        </p:pic>
        <p:pic>
          <p:nvPicPr>
            <p:cNvPr id="33" name="Picture 3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flipV="1">
              <a:off x="6477000" y="3444817"/>
              <a:ext cx="457200" cy="650933"/>
            </a:xfrm>
            <a:prstGeom prst="rect">
              <a:avLst/>
            </a:prstGeom>
          </p:spPr>
        </p:pic>
      </p:grpSp>
      <p:pic>
        <p:nvPicPr>
          <p:cNvPr id="3" name="Picture 2"/>
          <p:cNvPicPr>
            <a:picLocks noChangeAspect="1" noChangeArrowheads="1"/>
          </p:cNvPicPr>
          <p:nvPr/>
        </p:nvPicPr>
        <p:blipFill>
          <a:blip r:embed="rId7">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3511550" y="3181350"/>
            <a:ext cx="3803650" cy="138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p:nvPicPr>
        <p:blipFill>
          <a:blip r:embed="rId8">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381000" y="2038350"/>
            <a:ext cx="7831623" cy="1731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171834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repeatCount="indefinite" accel="50000" decel="50000" fill="hold" grpId="0" nodeType="withEffect">
                                  <p:stCondLst>
                                    <p:cond delay="0"/>
                                  </p:stCondLst>
                                  <p:childTnLst>
                                    <p:animMotion origin="layout" path="M -4.16667E-6 1.4665E-6 L 0.79167 0.00617 " pathEditMode="relative" ptsTypes="AA">
                                      <p:cBhvr>
                                        <p:cTn id="6" dur="2000" fill="hold"/>
                                        <p:tgtEl>
                                          <p:spTgt spid="10"/>
                                        </p:tgtEl>
                                        <p:attrNameLst>
                                          <p:attrName>ppt_x</p:attrName>
                                          <p:attrName>ppt_y</p:attrName>
                                        </p:attrNameLst>
                                      </p:cBhvr>
                                    </p:animMotion>
                                  </p:childTnLst>
                                </p:cTn>
                              </p:par>
                              <p:par>
                                <p:cTn id="7" presetID="0" presetClass="path" presetSubtype="0" repeatCount="indefinite" accel="50000" decel="50000" fill="hold" grpId="0" nodeType="withEffect">
                                  <p:stCondLst>
                                    <p:cond delay="500"/>
                                  </p:stCondLst>
                                  <p:childTnLst>
                                    <p:animMotion origin="layout" path="M -4.16667E-6 1.4665E-6 L 0.79167 0.00617 " pathEditMode="relative" ptsTypes="AA">
                                      <p:cBhvr>
                                        <p:cTn id="8" dur="2000" fill="hold"/>
                                        <p:tgtEl>
                                          <p:spTgt spid="17"/>
                                        </p:tgtEl>
                                        <p:attrNameLst>
                                          <p:attrName>ppt_x</p:attrName>
                                          <p:attrName>ppt_y</p:attrName>
                                        </p:attrNameLst>
                                      </p:cBhvr>
                                    </p:animMotion>
                                  </p:childTnLst>
                                </p:cTn>
                              </p:par>
                              <p:par>
                                <p:cTn id="9" presetID="0" presetClass="path" presetSubtype="0" repeatCount="indefinite" fill="hold" nodeType="withEffect">
                                  <p:stCondLst>
                                    <p:cond delay="0"/>
                                  </p:stCondLst>
                                  <p:childTnLst>
                                    <p:animMotion origin="layout" path="M 3.61111E-6 8.52115E-7 L 0.48108 8.52115E-7 L 3.61111E-6 8.52115E-7 Z " pathEditMode="relative" ptsTypes="AAA">
                                      <p:cBhvr>
                                        <p:cTn id="10" dur="20000" fill="hold"/>
                                        <p:tgtEl>
                                          <p:spTgt spid="4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
            <a:ext cx="7239000" cy="628650"/>
          </a:xfrm>
        </p:spPr>
        <p:txBody>
          <a:bodyPr/>
          <a:lstStyle/>
          <a:p>
            <a:r>
              <a:rPr lang="en-US" dirty="0" smtClean="0"/>
              <a:t>Chapter Major Topics</a:t>
            </a:r>
            <a:endParaRPr lang="en-US" dirty="0"/>
          </a:p>
        </p:txBody>
      </p:sp>
      <p:sp>
        <p:nvSpPr>
          <p:cNvPr id="3" name="Content Placeholder 2"/>
          <p:cNvSpPr>
            <a:spLocks noGrp="1"/>
          </p:cNvSpPr>
          <p:nvPr>
            <p:ph idx="1"/>
          </p:nvPr>
        </p:nvSpPr>
        <p:spPr>
          <a:xfrm>
            <a:off x="1600200" y="1047750"/>
            <a:ext cx="7086600" cy="2647949"/>
          </a:xfrm>
        </p:spPr>
        <p:txBody>
          <a:bodyPr/>
          <a:lstStyle/>
          <a:p>
            <a:r>
              <a:rPr lang="en-US" sz="2400" dirty="0" smtClean="0">
                <a:solidFill>
                  <a:srgbClr val="000000"/>
                </a:solidFill>
              </a:rPr>
              <a:t>Confidence Intervals for the Mean </a:t>
            </a:r>
            <a:r>
              <a:rPr lang="en-US" sz="1800" i="1" dirty="0" smtClean="0">
                <a:solidFill>
                  <a:srgbClr val="000000"/>
                </a:solidFill>
              </a:rPr>
              <a:t>(For Large Samples and Small Samples)</a:t>
            </a:r>
          </a:p>
          <a:p>
            <a:r>
              <a:rPr lang="en-US" sz="2400" dirty="0" smtClean="0">
                <a:solidFill>
                  <a:srgbClr val="000000"/>
                </a:solidFill>
              </a:rPr>
              <a:t>Confidence Intervals for population Proportions</a:t>
            </a:r>
          </a:p>
          <a:p>
            <a:r>
              <a:rPr lang="en-US" sz="2400" dirty="0" smtClean="0">
                <a:solidFill>
                  <a:srgbClr val="000000"/>
                </a:solidFill>
              </a:rPr>
              <a:t>Confidence intervals for the Variance and the Standard Deviation</a:t>
            </a:r>
            <a:endParaRPr lang="en-US" sz="2400" dirty="0">
              <a:solidFill>
                <a:srgbClr val="00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58200" y="0"/>
            <a:ext cx="685800" cy="514350"/>
          </a:xfrm>
          <a:prstGeom prst="rect">
            <a:avLst/>
          </a:prstGeom>
        </p:spPr>
      </p:pic>
    </p:spTree>
    <p:extLst>
      <p:ext uri="{BB962C8B-B14F-4D97-AF65-F5344CB8AC3E}">
        <p14:creationId xmlns:p14="http://schemas.microsoft.com/office/powerpoint/2010/main" val="62237492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42000">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14:bounceEnd="42000">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14:bounceEnd="42000">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3500"/>
                                </p:stCondLst>
                                <p:childTnLst>
                                  <p:par>
                                    <p:cTn id="10" presetID="2" presetClass="entr" presetSubtype="2" fill="hold" grpId="0" nodeType="afterEffect" p14:presetBounceEnd="42000">
                                      <p:stCondLst>
                                        <p:cond delay="0"/>
                                      </p:stCondLst>
                                      <p:iterate type="lt">
                                        <p:tmPct val="10000"/>
                                      </p:iterate>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14:bounceEnd="42000">
                                          <p:cBhvr additive="base">
                                            <p:cTn id="12" dur="500" fill="hold"/>
                                            <p:tgtEl>
                                              <p:spTgt spid="3">
                                                <p:txEl>
                                                  <p:pRg st="1" end="1"/>
                                                </p:txEl>
                                              </p:spTgt>
                                            </p:tgtEl>
                                            <p:attrNameLst>
                                              <p:attrName>ppt_x</p:attrName>
                                            </p:attrNameLst>
                                          </p:cBhvr>
                                          <p:tavLst>
                                            <p:tav tm="0">
                                              <p:val>
                                                <p:strVal val="1+#ppt_w/2"/>
                                              </p:val>
                                            </p:tav>
                                            <p:tav tm="100000">
                                              <p:val>
                                                <p:strVal val="#ppt_x"/>
                                              </p:val>
                                            </p:tav>
                                          </p:tavLst>
                                        </p:anim>
                                        <p:anim calcmode="lin" valueType="num" p14:bounceEnd="42000">
                                          <p:cBhvr additive="base">
                                            <p:cTn id="1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6100"/>
                                </p:stCondLst>
                                <p:childTnLst>
                                  <p:par>
                                    <p:cTn id="15" presetID="2" presetClass="entr" presetSubtype="2" fill="hold" grpId="0" nodeType="afterEffect" p14:presetBounceEnd="42000">
                                      <p:stCondLst>
                                        <p:cond delay="0"/>
                                      </p:stCondLst>
                                      <p:iterate type="lt">
                                        <p:tmPct val="10000"/>
                                      </p:iterate>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14:bounceEnd="42000">
                                          <p:cBhvr additive="base">
                                            <p:cTn id="17" dur="500" fill="hold"/>
                                            <p:tgtEl>
                                              <p:spTgt spid="3">
                                                <p:txEl>
                                                  <p:pRg st="2" end="2"/>
                                                </p:txEl>
                                              </p:spTgt>
                                            </p:tgtEl>
                                            <p:attrNameLst>
                                              <p:attrName>ppt_x</p:attrName>
                                            </p:attrNameLst>
                                          </p:cBhvr>
                                          <p:tavLst>
                                            <p:tav tm="0">
                                              <p:val>
                                                <p:strVal val="1+#ppt_w/2"/>
                                              </p:val>
                                            </p:tav>
                                            <p:tav tm="100000">
                                              <p:val>
                                                <p:strVal val="#ppt_x"/>
                                              </p:val>
                                            </p:tav>
                                          </p:tavLst>
                                        </p:anim>
                                        <p:anim calcmode="lin" valueType="num" p14:bounceEnd="42000">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3500"/>
                                </p:stCondLst>
                                <p:childTnLst>
                                  <p:par>
                                    <p:cTn id="10" presetID="2" presetClass="entr" presetSubtype="2" fill="hold" grpId="0" nodeType="afterEffect">
                                      <p:stCondLst>
                                        <p:cond delay="0"/>
                                      </p:stCondLst>
                                      <p:iterate type="lt">
                                        <p:tmPct val="10000"/>
                                      </p:iterate>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6100"/>
                                </p:stCondLst>
                                <p:childTnLst>
                                  <p:par>
                                    <p:cTn id="15" presetID="2" presetClass="entr" presetSubtype="2" fill="hold" grpId="0" nodeType="afterEffect">
                                      <p:stCondLst>
                                        <p:cond delay="0"/>
                                      </p:stCondLst>
                                      <p:iterate type="lt">
                                        <p:tmPct val="10000"/>
                                      </p:iterate>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rPr>
              <a:t>Confidence Intervals for the Mean </a:t>
            </a:r>
            <a:r>
              <a:rPr lang="en-US" sz="1800" i="1" dirty="0">
                <a:ln w="18415" cmpd="sng">
                  <a:solidFill>
                    <a:srgbClr val="FFFFFF"/>
                  </a:solidFill>
                  <a:prstDash val="solid"/>
                </a:ln>
                <a:solidFill>
                  <a:srgbClr val="FFFFFF"/>
                </a:solidFill>
                <a:effectLst>
                  <a:outerShdw blurRad="63500" dir="3600000" algn="tl" rotWithShape="0">
                    <a:srgbClr val="000000">
                      <a:alpha val="70000"/>
                    </a:srgbClr>
                  </a:outerShdw>
                </a:effectLst>
              </a:rPr>
              <a:t>(Large Samples</a:t>
            </a:r>
            <a:r>
              <a:rPr lang="en-US"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58200" y="0"/>
            <a:ext cx="685800" cy="514350"/>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a:off x="3505200" y="666750"/>
                <a:ext cx="2126287" cy="90781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i="1" smtClean="0">
                          <a:solidFill>
                            <a:srgbClr val="000000"/>
                          </a:solidFill>
                          <a:latin typeface="Cambria Math"/>
                          <a:ea typeface="Cambria Math"/>
                        </a:rPr>
                        <m:t>𝜇</m:t>
                      </m:r>
                      <m:r>
                        <a:rPr lang="en-US" sz="2800" b="0" i="1" smtClean="0">
                          <a:solidFill>
                            <a:srgbClr val="000000"/>
                          </a:solidFill>
                          <a:latin typeface="Cambria Math"/>
                          <a:ea typeface="Cambria Math"/>
                        </a:rPr>
                        <m:t>=</m:t>
                      </m:r>
                      <m:acc>
                        <m:accPr>
                          <m:chr m:val="̅"/>
                          <m:ctrlPr>
                            <a:rPr lang="en-US" sz="2800" b="0" i="1" smtClean="0">
                              <a:solidFill>
                                <a:srgbClr val="000000"/>
                              </a:solidFill>
                              <a:latin typeface="Cambria Math"/>
                              <a:ea typeface="Cambria Math"/>
                            </a:rPr>
                          </m:ctrlPr>
                        </m:accPr>
                        <m:e>
                          <m:r>
                            <a:rPr lang="en-US" sz="2800" b="0" i="1" smtClean="0">
                              <a:solidFill>
                                <a:srgbClr val="000000"/>
                              </a:solidFill>
                              <a:latin typeface="Cambria Math"/>
                              <a:ea typeface="Cambria Math"/>
                            </a:rPr>
                            <m:t>𝑥</m:t>
                          </m:r>
                        </m:e>
                      </m:acc>
                      <m:r>
                        <a:rPr lang="en-US" sz="2800" i="1">
                          <a:solidFill>
                            <a:srgbClr val="000000"/>
                          </a:solidFill>
                          <a:latin typeface="Cambria Math"/>
                          <a:ea typeface="Cambria Math"/>
                        </a:rPr>
                        <m:t>±</m:t>
                      </m:r>
                      <m:f>
                        <m:fPr>
                          <m:ctrlPr>
                            <a:rPr lang="en-US" sz="2800" b="0" i="1" smtClean="0">
                              <a:solidFill>
                                <a:srgbClr val="000000"/>
                              </a:solidFill>
                              <a:latin typeface="Cambria Math"/>
                              <a:ea typeface="Cambria Math"/>
                            </a:rPr>
                          </m:ctrlPr>
                        </m:fPr>
                        <m:num>
                          <m:sSub>
                            <m:sSubPr>
                              <m:ctrlPr>
                                <a:rPr lang="en-US" sz="2800" b="0" i="1" smtClean="0">
                                  <a:solidFill>
                                    <a:srgbClr val="000000"/>
                                  </a:solidFill>
                                  <a:latin typeface="Cambria Math"/>
                                  <a:ea typeface="Cambria Math"/>
                                </a:rPr>
                              </m:ctrlPr>
                            </m:sSubPr>
                            <m:e>
                              <m:r>
                                <a:rPr lang="en-US" sz="2800" b="0" i="1" smtClean="0">
                                  <a:solidFill>
                                    <a:srgbClr val="000000"/>
                                  </a:solidFill>
                                  <a:latin typeface="Cambria Math"/>
                                  <a:ea typeface="Cambria Math"/>
                                </a:rPr>
                                <m:t>𝑧</m:t>
                              </m:r>
                            </m:e>
                            <m:sub>
                              <m:r>
                                <a:rPr lang="en-US" sz="2800" b="0" i="1" smtClean="0">
                                  <a:solidFill>
                                    <a:srgbClr val="000000"/>
                                  </a:solidFill>
                                  <a:latin typeface="Cambria Math"/>
                                  <a:ea typeface="Cambria Math"/>
                                </a:rPr>
                                <m:t>𝑐</m:t>
                              </m:r>
                            </m:sub>
                          </m:sSub>
                          <m:r>
                            <a:rPr lang="en-US" sz="2800" b="0" i="1" smtClean="0">
                              <a:solidFill>
                                <a:srgbClr val="000000"/>
                              </a:solidFill>
                              <a:latin typeface="Cambria Math"/>
                              <a:ea typeface="Cambria Math"/>
                            </a:rPr>
                            <m:t>𝜎</m:t>
                          </m:r>
                        </m:num>
                        <m:den>
                          <m:rad>
                            <m:radPr>
                              <m:degHide m:val="on"/>
                              <m:ctrlPr>
                                <a:rPr lang="en-US" sz="2800" b="0" i="1" smtClean="0">
                                  <a:solidFill>
                                    <a:srgbClr val="000000"/>
                                  </a:solidFill>
                                  <a:latin typeface="Cambria Math"/>
                                  <a:ea typeface="Cambria Math"/>
                                </a:rPr>
                              </m:ctrlPr>
                            </m:radPr>
                            <m:deg/>
                            <m:e>
                              <m:r>
                                <a:rPr lang="en-US" sz="2800" b="0" i="1" smtClean="0">
                                  <a:solidFill>
                                    <a:srgbClr val="000000"/>
                                  </a:solidFill>
                                  <a:latin typeface="Cambria Math"/>
                                  <a:ea typeface="Cambria Math"/>
                                </a:rPr>
                                <m:t>𝑛</m:t>
                              </m:r>
                            </m:e>
                          </m:rad>
                        </m:den>
                      </m:f>
                    </m:oMath>
                  </m:oMathPara>
                </a14:m>
                <a:endParaRPr lang="en-US" sz="2800" dirty="0">
                  <a:solidFill>
                    <a:srgbClr val="000000"/>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505200" y="666750"/>
                <a:ext cx="2126287" cy="907813"/>
              </a:xfrm>
              <a:prstGeom prst="rect">
                <a:avLst/>
              </a:prstGeom>
              <a:blipFill rotWithShape="1">
                <a:blip r:embed="rId3"/>
                <a:stretch>
                  <a:fillRect r="-7450"/>
                </a:stretch>
              </a:blipFill>
            </p:spPr>
            <p:txBody>
              <a:bodyPr/>
              <a:lstStyle/>
              <a:p>
                <a:r>
                  <a:rPr lang="en-US">
                    <a:noFill/>
                  </a:rPr>
                  <a:t> </a:t>
                </a:r>
              </a:p>
            </p:txBody>
          </p:sp>
        </mc:Fallback>
      </mc:AlternateContent>
      <p:grpSp>
        <p:nvGrpSpPr>
          <p:cNvPr id="15" name="Group 14"/>
          <p:cNvGrpSpPr/>
          <p:nvPr/>
        </p:nvGrpSpPr>
        <p:grpSpPr>
          <a:xfrm>
            <a:off x="4495800" y="583963"/>
            <a:ext cx="4191000" cy="1225787"/>
            <a:chOff x="4495800" y="583963"/>
            <a:chExt cx="4191000" cy="1225787"/>
          </a:xfrm>
        </p:grpSpPr>
        <p:sp>
          <p:nvSpPr>
            <p:cNvPr id="6" name="Oval 5"/>
            <p:cNvSpPr/>
            <p:nvPr/>
          </p:nvSpPr>
          <p:spPr bwMode="auto">
            <a:xfrm>
              <a:off x="4495800" y="583963"/>
              <a:ext cx="1295400" cy="1225787"/>
            </a:xfrm>
            <a:prstGeom prst="ellipse">
              <a:avLst/>
            </a:prstGeom>
            <a:solidFill>
              <a:srgbClr val="0070C0">
                <a:alpha val="5098"/>
              </a:srgbClr>
            </a:solidFill>
            <a:ln w="952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endParaRPr>
            </a:p>
          </p:txBody>
        </p:sp>
        <p:cxnSp>
          <p:nvCxnSpPr>
            <p:cNvPr id="8" name="Elbow Connector 7"/>
            <p:cNvCxnSpPr>
              <a:stCxn id="6" idx="7"/>
              <a:endCxn id="13" idx="1"/>
            </p:cNvCxnSpPr>
            <p:nvPr/>
          </p:nvCxnSpPr>
          <p:spPr bwMode="auto">
            <a:xfrm rot="16200000" flipH="1">
              <a:off x="6096791" y="268177"/>
              <a:ext cx="570710" cy="1561307"/>
            </a:xfrm>
            <a:prstGeom prst="bentConnector4">
              <a:avLst>
                <a:gd name="adj1" fmla="val -40055"/>
                <a:gd name="adj2" fmla="val 56075"/>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p:nvSpPr>
          <p:spPr>
            <a:xfrm>
              <a:off x="7162800" y="872520"/>
              <a:ext cx="1524000" cy="923330"/>
            </a:xfrm>
            <a:prstGeom prst="rect">
              <a:avLst/>
            </a:prstGeom>
            <a:noFill/>
            <a:ln>
              <a:solidFill>
                <a:srgbClr val="C00000"/>
              </a:solidFill>
            </a:ln>
          </p:spPr>
          <p:txBody>
            <a:bodyPr wrap="square" rtlCol="0" anchor="ctr">
              <a:spAutoFit/>
            </a:bodyPr>
            <a:lstStyle/>
            <a:p>
              <a:pPr algn="ctr"/>
              <a:r>
                <a:rPr lang="en-US" dirty="0" smtClean="0">
                  <a:solidFill>
                    <a:srgbClr val="FF0000"/>
                  </a:solidFill>
                </a:rPr>
                <a:t>Maximum Error of Estimate</a:t>
              </a:r>
              <a:endParaRPr lang="en-US" dirty="0">
                <a:solidFill>
                  <a:srgbClr val="FF0000"/>
                </a:solidFill>
              </a:endParaRPr>
            </a:p>
          </p:txBody>
        </p:sp>
      </p:grpSp>
      <p:grpSp>
        <p:nvGrpSpPr>
          <p:cNvPr id="16" name="Group 15"/>
          <p:cNvGrpSpPr/>
          <p:nvPr/>
        </p:nvGrpSpPr>
        <p:grpSpPr>
          <a:xfrm>
            <a:off x="1600200" y="660718"/>
            <a:ext cx="3657600" cy="895607"/>
            <a:chOff x="1447800" y="-28098"/>
            <a:chExt cx="3657600" cy="895607"/>
          </a:xfrm>
        </p:grpSpPr>
        <p:sp>
          <p:nvSpPr>
            <p:cNvPr id="17" name="Oval 16"/>
            <p:cNvSpPr/>
            <p:nvPr/>
          </p:nvSpPr>
          <p:spPr bwMode="auto">
            <a:xfrm>
              <a:off x="4724400" y="-28098"/>
              <a:ext cx="381000" cy="387032"/>
            </a:xfrm>
            <a:prstGeom prst="ellipse">
              <a:avLst/>
            </a:prstGeom>
            <a:solidFill>
              <a:srgbClr val="0070C0">
                <a:alpha val="5098"/>
              </a:srgbClr>
            </a:solidFill>
            <a:ln w="9525" cap="flat" cmpd="sng" algn="ctr">
              <a:solidFill>
                <a:srgbClr val="00206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endParaRPr>
            </a:p>
          </p:txBody>
        </p:sp>
        <p:cxnSp>
          <p:nvCxnSpPr>
            <p:cNvPr id="18" name="Elbow Connector 17"/>
            <p:cNvCxnSpPr>
              <a:stCxn id="17" idx="2"/>
              <a:endCxn id="19" idx="1"/>
            </p:cNvCxnSpPr>
            <p:nvPr/>
          </p:nvCxnSpPr>
          <p:spPr bwMode="auto">
            <a:xfrm rot="10800000" flipV="1">
              <a:off x="2590800" y="165417"/>
              <a:ext cx="2133600" cy="440481"/>
            </a:xfrm>
            <a:prstGeom prst="bentConnector3">
              <a:avLst>
                <a:gd name="adj1" fmla="val 61688"/>
              </a:avLst>
            </a:prstGeom>
            <a:solidFill>
              <a:schemeClr val="accent1"/>
            </a:solidFill>
            <a:ln w="9525" cap="flat" cmpd="sng" algn="ctr">
              <a:solidFill>
                <a:srgbClr val="00206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Box 18"/>
            <p:cNvSpPr txBox="1"/>
            <p:nvPr/>
          </p:nvSpPr>
          <p:spPr>
            <a:xfrm flipH="1">
              <a:off x="1447800" y="344289"/>
              <a:ext cx="1143000" cy="523220"/>
            </a:xfrm>
            <a:prstGeom prst="rect">
              <a:avLst/>
            </a:prstGeom>
            <a:noFill/>
            <a:ln>
              <a:solidFill>
                <a:srgbClr val="002060"/>
              </a:solidFill>
            </a:ln>
          </p:spPr>
          <p:txBody>
            <a:bodyPr wrap="square" rtlCol="0" anchor="ctr">
              <a:spAutoFit/>
            </a:bodyPr>
            <a:lstStyle/>
            <a:p>
              <a:pPr algn="ctr"/>
              <a:r>
                <a:rPr lang="en-US" sz="1400" dirty="0" smtClean="0">
                  <a:solidFill>
                    <a:srgbClr val="002060"/>
                  </a:solidFill>
                </a:rPr>
                <a:t>Critical Value</a:t>
              </a:r>
              <a:endParaRPr lang="en-US" sz="1400" dirty="0">
                <a:solidFill>
                  <a:srgbClr val="002060"/>
                </a:solidFill>
              </a:endParaRPr>
            </a:p>
          </p:txBody>
        </p:sp>
      </p:grpSp>
      <p:pic>
        <p:nvPicPr>
          <p:cNvPr id="2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2472792"/>
            <a:ext cx="7315200" cy="2232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2"/>
          <p:cNvPicPr>
            <a:picLocks noChangeAspect="1" noChangeArrowheads="1"/>
          </p:cNvPicPr>
          <p:nvPr/>
        </p:nvPicPr>
        <p:blipFill>
          <a:blip r:embed="rId4">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524000" y="2472792"/>
            <a:ext cx="7315200" cy="2232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7793" r="25000"/>
          <a:stretch/>
        </p:blipFill>
        <p:spPr bwMode="auto">
          <a:xfrm>
            <a:off x="3557155" y="2472792"/>
            <a:ext cx="3453245" cy="2232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TextBox 36"/>
          <p:cNvSpPr txBox="1"/>
          <p:nvPr/>
        </p:nvSpPr>
        <p:spPr>
          <a:xfrm>
            <a:off x="4648200" y="3486150"/>
            <a:ext cx="1371600" cy="769441"/>
          </a:xfrm>
          <a:prstGeom prst="rect">
            <a:avLst/>
          </a:prstGeom>
          <a:noFill/>
        </p:spPr>
        <p:txBody>
          <a:bodyPr wrap="square" rtlCol="0">
            <a:spAutoFit/>
          </a:bodyPr>
          <a:lstStyle/>
          <a:p>
            <a:r>
              <a:rPr lang="en-US" sz="4400" dirty="0" smtClean="0">
                <a:ln w="18415" cmpd="sng">
                  <a:solidFill>
                    <a:schemeClr val="tx2">
                      <a:lumMod val="10000"/>
                    </a:schemeClr>
                  </a:solidFill>
                  <a:prstDash val="solid"/>
                </a:ln>
                <a:solidFill>
                  <a:srgbClr val="000000"/>
                </a:solidFill>
                <a:effectLst>
                  <a:outerShdw blurRad="63500" dir="3600000" algn="tl" rotWithShape="0">
                    <a:srgbClr val="000000">
                      <a:alpha val="70000"/>
                    </a:srgbClr>
                  </a:outerShdw>
                </a:effectLst>
              </a:rPr>
              <a:t>95%</a:t>
            </a:r>
            <a:endParaRPr lang="en-US" sz="4400" dirty="0">
              <a:ln w="18415" cmpd="sng">
                <a:solidFill>
                  <a:schemeClr val="tx2">
                    <a:lumMod val="10000"/>
                  </a:schemeClr>
                </a:solidFill>
                <a:prstDash val="solid"/>
              </a:ln>
              <a:solidFill>
                <a:srgbClr val="000000"/>
              </a:solidFill>
              <a:effectLst>
                <a:outerShdw blurRad="63500" dir="3600000" algn="tl" rotWithShape="0">
                  <a:srgbClr val="000000">
                    <a:alpha val="70000"/>
                  </a:srgbClr>
                </a:outerShdw>
              </a:effectLst>
            </a:endParaRPr>
          </a:p>
        </p:txBody>
      </p:sp>
      <p:sp>
        <p:nvSpPr>
          <p:cNvPr id="38" name="Right Brace 37"/>
          <p:cNvSpPr/>
          <p:nvPr/>
        </p:nvSpPr>
        <p:spPr bwMode="auto">
          <a:xfrm rot="16200000">
            <a:off x="4267202" y="1504946"/>
            <a:ext cx="1981197" cy="3810001"/>
          </a:xfrm>
          <a:prstGeom prst="rightBrace">
            <a:avLst>
              <a:gd name="adj1" fmla="val 3788"/>
              <a:gd name="adj2" fmla="val 21091"/>
            </a:avLst>
          </a:prstGeom>
          <a:noFill/>
          <a:ln w="952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endParaRPr>
          </a:p>
        </p:txBody>
      </p:sp>
      <p:sp>
        <p:nvSpPr>
          <p:cNvPr id="39" name="Oval 38"/>
          <p:cNvSpPr/>
          <p:nvPr/>
        </p:nvSpPr>
        <p:spPr bwMode="auto">
          <a:xfrm rot="427405">
            <a:off x="3813657" y="1733550"/>
            <a:ext cx="758343" cy="685799"/>
          </a:xfrm>
          <a:prstGeom prst="ellipse">
            <a:avLst/>
          </a:prstGeom>
          <a:noFill/>
          <a:ln w="952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Century Gothic" pitchFamily="34" charset="0"/>
              </a:rPr>
              <a:t>5%</a:t>
            </a:r>
          </a:p>
        </p:txBody>
      </p:sp>
      <p:sp>
        <p:nvSpPr>
          <p:cNvPr id="42" name="Oval 41"/>
          <p:cNvSpPr/>
          <p:nvPr/>
        </p:nvSpPr>
        <p:spPr bwMode="auto">
          <a:xfrm>
            <a:off x="7010400" y="3990959"/>
            <a:ext cx="1068591" cy="333391"/>
          </a:xfrm>
          <a:prstGeom prst="ellipse">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2060"/>
                </a:solidFill>
                <a:effectLst/>
                <a:latin typeface="Century Gothic" pitchFamily="34" charset="0"/>
              </a:rPr>
              <a:t>2.5%</a:t>
            </a:r>
          </a:p>
        </p:txBody>
      </p:sp>
      <p:sp>
        <p:nvSpPr>
          <p:cNvPr id="43" name="Oval 42"/>
          <p:cNvSpPr/>
          <p:nvPr/>
        </p:nvSpPr>
        <p:spPr bwMode="auto">
          <a:xfrm>
            <a:off x="2512809" y="3990959"/>
            <a:ext cx="1068591" cy="333391"/>
          </a:xfrm>
          <a:prstGeom prst="ellipse">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2060"/>
                </a:solidFill>
                <a:effectLst/>
                <a:latin typeface="Century Gothic" pitchFamily="34" charset="0"/>
              </a:rPr>
              <a:t>2.5%</a:t>
            </a:r>
          </a:p>
        </p:txBody>
      </p:sp>
      <p:cxnSp>
        <p:nvCxnSpPr>
          <p:cNvPr id="45" name="Straight Connector 44"/>
          <p:cNvCxnSpPr/>
          <p:nvPr/>
        </p:nvCxnSpPr>
        <p:spPr bwMode="auto">
          <a:xfrm flipV="1">
            <a:off x="3557155" y="2419347"/>
            <a:ext cx="0" cy="2286003"/>
          </a:xfrm>
          <a:prstGeom prst="line">
            <a:avLst/>
          </a:prstGeom>
          <a:solidFill>
            <a:schemeClr val="accent1"/>
          </a:solidFill>
          <a:ln w="952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46" name="Oval 45"/>
              <p:cNvSpPr/>
              <p:nvPr/>
            </p:nvSpPr>
            <p:spPr bwMode="auto">
              <a:xfrm>
                <a:off x="3269993" y="1809750"/>
                <a:ext cx="616207" cy="619053"/>
              </a:xfrm>
              <a:prstGeom prst="ellipse">
                <a:avLst/>
              </a:prstGeom>
              <a:noFill/>
              <a:ln w="952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14:m>
                  <m:oMath xmlns:m="http://schemas.openxmlformats.org/officeDocument/2006/math">
                    <m:sSub>
                      <m:sSubPr>
                        <m:ctrlPr>
                          <a:rPr kumimoji="0" lang="en-US" b="1" i="1" u="none" strike="noStrike" cap="none" normalizeH="0" baseline="0" smtClean="0">
                            <a:ln>
                              <a:noFill/>
                            </a:ln>
                            <a:solidFill>
                              <a:srgbClr val="000000"/>
                            </a:solidFill>
                            <a:effectLst/>
                            <a:latin typeface="Cambria Math"/>
                          </a:rPr>
                        </m:ctrlPr>
                      </m:sSubPr>
                      <m:e>
                        <m:r>
                          <a:rPr kumimoji="0" lang="en-US" b="1" i="1" u="none" strike="noStrike" cap="none" normalizeH="0" baseline="0" smtClean="0">
                            <a:ln>
                              <a:noFill/>
                            </a:ln>
                            <a:solidFill>
                              <a:srgbClr val="000000"/>
                            </a:solidFill>
                            <a:effectLst/>
                            <a:latin typeface="Cambria Math"/>
                          </a:rPr>
                          <m:t>−</m:t>
                        </m:r>
                        <m:r>
                          <a:rPr kumimoji="0" lang="en-US" b="1" i="1" u="none" strike="noStrike" cap="none" normalizeH="0" baseline="0" smtClean="0">
                            <a:ln>
                              <a:noFill/>
                            </a:ln>
                            <a:solidFill>
                              <a:srgbClr val="000000"/>
                            </a:solidFill>
                            <a:effectLst/>
                            <a:latin typeface="Cambria Math"/>
                          </a:rPr>
                          <m:t>𝒛</m:t>
                        </m:r>
                      </m:e>
                      <m:sub>
                        <m:r>
                          <a:rPr kumimoji="0" lang="en-US" b="1" i="1" u="none" strike="noStrike" cap="none" normalizeH="0" baseline="0" smtClean="0">
                            <a:ln>
                              <a:noFill/>
                            </a:ln>
                            <a:solidFill>
                              <a:srgbClr val="000000"/>
                            </a:solidFill>
                            <a:effectLst/>
                            <a:latin typeface="Cambria Math"/>
                          </a:rPr>
                          <m:t>𝒄</m:t>
                        </m:r>
                      </m:sub>
                    </m:sSub>
                  </m:oMath>
                </a14:m>
                <a:r>
                  <a:rPr kumimoji="0" lang="en-US" b="1" i="0" u="none" strike="noStrike" cap="none" normalizeH="0" baseline="0" dirty="0" smtClean="0">
                    <a:ln>
                      <a:noFill/>
                    </a:ln>
                    <a:solidFill>
                      <a:srgbClr val="000000"/>
                    </a:solidFill>
                    <a:effectLst/>
                    <a:latin typeface="Century Gothic" pitchFamily="34" charset="0"/>
                  </a:rPr>
                  <a:t> </a:t>
                </a:r>
              </a:p>
            </p:txBody>
          </p:sp>
        </mc:Choice>
        <mc:Fallback xmlns="">
          <p:sp>
            <p:nvSpPr>
              <p:cNvPr id="46" name="Oval 45"/>
              <p:cNvSpPr>
                <a:spLocks noRot="1" noChangeAspect="1" noMove="1" noResize="1" noEditPoints="1" noAdjustHandles="1" noChangeArrowheads="1" noChangeShapeType="1" noTextEdit="1"/>
              </p:cNvSpPr>
              <p:nvPr/>
            </p:nvSpPr>
            <p:spPr bwMode="auto">
              <a:xfrm>
                <a:off x="3269993" y="1809750"/>
                <a:ext cx="616207" cy="619053"/>
              </a:xfrm>
              <a:prstGeom prst="ellipse">
                <a:avLst/>
              </a:prstGeom>
              <a:blipFill rotWithShape="1">
                <a:blip r:embed="rId5"/>
                <a:stretch>
                  <a:fillRect r="-23077"/>
                </a:stretch>
              </a:blipFill>
              <a:ln w="9525" cap="flat" cmpd="sng" algn="ctr">
                <a:solidFill>
                  <a:srgbClr val="C00000"/>
                </a:solidFill>
                <a:prstDash val="solid"/>
                <a:round/>
                <a:headEnd type="none" w="med" len="med"/>
                <a:tailEnd type="none" w="med" len="med"/>
              </a:ln>
              <a:effectLst/>
              <a:extLst/>
            </p:spPr>
            <p:txBody>
              <a:bodyPr/>
              <a:lstStyle/>
              <a:p>
                <a:r>
                  <a:rPr lang="en-US">
                    <a:noFill/>
                  </a:rPr>
                  <a:t> </a:t>
                </a:r>
              </a:p>
            </p:txBody>
          </p:sp>
        </mc:Fallback>
      </mc:AlternateContent>
      <p:cxnSp>
        <p:nvCxnSpPr>
          <p:cNvPr id="48" name="Straight Connector 47"/>
          <p:cNvCxnSpPr/>
          <p:nvPr/>
        </p:nvCxnSpPr>
        <p:spPr bwMode="auto">
          <a:xfrm flipV="1">
            <a:off x="6992762" y="2376519"/>
            <a:ext cx="0" cy="2286003"/>
          </a:xfrm>
          <a:prstGeom prst="line">
            <a:avLst/>
          </a:prstGeom>
          <a:solidFill>
            <a:schemeClr val="accent1"/>
          </a:solidFill>
          <a:ln w="952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49" name="Oval 48"/>
              <p:cNvSpPr/>
              <p:nvPr/>
            </p:nvSpPr>
            <p:spPr bwMode="auto">
              <a:xfrm>
                <a:off x="6705600" y="1766922"/>
                <a:ext cx="616207" cy="619053"/>
              </a:xfrm>
              <a:prstGeom prst="ellipse">
                <a:avLst/>
              </a:prstGeom>
              <a:noFill/>
              <a:ln w="952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14:m>
                  <m:oMath xmlns:m="http://schemas.openxmlformats.org/officeDocument/2006/math">
                    <m:sSub>
                      <m:sSubPr>
                        <m:ctrlPr>
                          <a:rPr kumimoji="0" lang="en-US" b="1" i="1" u="none" strike="noStrike" cap="none" normalizeH="0" baseline="0" smtClean="0">
                            <a:ln>
                              <a:noFill/>
                            </a:ln>
                            <a:solidFill>
                              <a:srgbClr val="000000"/>
                            </a:solidFill>
                            <a:effectLst/>
                            <a:latin typeface="Cambria Math"/>
                          </a:rPr>
                        </m:ctrlPr>
                      </m:sSubPr>
                      <m:e>
                        <m:r>
                          <a:rPr kumimoji="0" lang="en-US" b="1" i="1" u="none" strike="noStrike" cap="none" normalizeH="0" baseline="0" smtClean="0">
                            <a:ln>
                              <a:noFill/>
                            </a:ln>
                            <a:solidFill>
                              <a:srgbClr val="000000"/>
                            </a:solidFill>
                            <a:effectLst/>
                            <a:latin typeface="Cambria Math"/>
                          </a:rPr>
                          <m:t>+</m:t>
                        </m:r>
                        <m:r>
                          <a:rPr kumimoji="0" lang="en-US" b="1" i="1" u="none" strike="noStrike" cap="none" normalizeH="0" baseline="0" smtClean="0">
                            <a:ln>
                              <a:noFill/>
                            </a:ln>
                            <a:solidFill>
                              <a:srgbClr val="000000"/>
                            </a:solidFill>
                            <a:effectLst/>
                            <a:latin typeface="Cambria Math"/>
                          </a:rPr>
                          <m:t>𝒛</m:t>
                        </m:r>
                      </m:e>
                      <m:sub>
                        <m:r>
                          <a:rPr kumimoji="0" lang="en-US" b="1" i="1" u="none" strike="noStrike" cap="none" normalizeH="0" baseline="0" smtClean="0">
                            <a:ln>
                              <a:noFill/>
                            </a:ln>
                            <a:solidFill>
                              <a:srgbClr val="000000"/>
                            </a:solidFill>
                            <a:effectLst/>
                            <a:latin typeface="Cambria Math"/>
                          </a:rPr>
                          <m:t>𝒄</m:t>
                        </m:r>
                      </m:sub>
                    </m:sSub>
                  </m:oMath>
                </a14:m>
                <a:r>
                  <a:rPr kumimoji="0" lang="en-US" b="1" i="0" u="none" strike="noStrike" cap="none" normalizeH="0" baseline="0" dirty="0" smtClean="0">
                    <a:ln>
                      <a:noFill/>
                    </a:ln>
                    <a:solidFill>
                      <a:srgbClr val="000000"/>
                    </a:solidFill>
                    <a:effectLst/>
                    <a:latin typeface="Century Gothic" pitchFamily="34" charset="0"/>
                  </a:rPr>
                  <a:t> </a:t>
                </a:r>
              </a:p>
            </p:txBody>
          </p:sp>
        </mc:Choice>
        <mc:Fallback xmlns="">
          <p:sp>
            <p:nvSpPr>
              <p:cNvPr id="49" name="Oval 48"/>
              <p:cNvSpPr>
                <a:spLocks noRot="1" noChangeAspect="1" noMove="1" noResize="1" noEditPoints="1" noAdjustHandles="1" noChangeArrowheads="1" noChangeShapeType="1" noTextEdit="1"/>
              </p:cNvSpPr>
              <p:nvPr/>
            </p:nvSpPr>
            <p:spPr bwMode="auto">
              <a:xfrm>
                <a:off x="6705600" y="1766922"/>
                <a:ext cx="616207" cy="619053"/>
              </a:xfrm>
              <a:prstGeom prst="ellipse">
                <a:avLst/>
              </a:prstGeom>
              <a:blipFill rotWithShape="1">
                <a:blip r:embed="rId6"/>
                <a:stretch>
                  <a:fillRect r="-24272"/>
                </a:stretch>
              </a:blipFill>
              <a:ln w="9525" cap="flat" cmpd="sng" algn="ctr">
                <a:solidFill>
                  <a:srgbClr val="C00000"/>
                </a:solidFill>
                <a:prstDash val="solid"/>
                <a:round/>
                <a:headEnd type="none" w="med" len="med"/>
                <a:tailEnd type="none" w="med" len="med"/>
              </a:ln>
              <a:effectLst/>
              <a:extLst/>
            </p:spPr>
            <p:txBody>
              <a:bodyPr/>
              <a:lstStyle/>
              <a:p>
                <a:r>
                  <a:rPr lang="en-US">
                    <a:noFill/>
                  </a:rPr>
                  <a:t> </a:t>
                </a:r>
              </a:p>
            </p:txBody>
          </p:sp>
        </mc:Fallback>
      </mc:AlternateContent>
    </p:spTree>
    <p:extLst>
      <p:ext uri="{BB962C8B-B14F-4D97-AF65-F5344CB8AC3E}">
        <p14:creationId xmlns:p14="http://schemas.microsoft.com/office/powerpoint/2010/main" val="3305603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20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right)">
                                      <p:cBhvr>
                                        <p:cTn id="18" dur="20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1+#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nodeType="clickEffect">
                                  <p:stCondLst>
                                    <p:cond delay="0"/>
                                  </p:stCondLst>
                                  <p:childTnLst>
                                    <p:animEffect transition="out" filter="fade">
                                      <p:cBhvr>
                                        <p:cTn id="32" dur="500"/>
                                        <p:tgtEl>
                                          <p:spTgt spid="15"/>
                                        </p:tgtEl>
                                      </p:cBhvr>
                                    </p:animEffect>
                                    <p:set>
                                      <p:cBhvr>
                                        <p:cTn id="33" dur="1" fill="hold">
                                          <p:stCondLst>
                                            <p:cond delay="499"/>
                                          </p:stCondLst>
                                        </p:cTn>
                                        <p:tgtEl>
                                          <p:spTgt spid="15"/>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500"/>
                                        <p:tgtEl>
                                          <p:spTgt spid="16"/>
                                        </p:tgtEl>
                                      </p:cBhvr>
                                    </p:animEffect>
                                    <p:set>
                                      <p:cBhvr>
                                        <p:cTn id="36" dur="1" fill="hold">
                                          <p:stCondLst>
                                            <p:cond delay="499"/>
                                          </p:stCondLst>
                                        </p:cTn>
                                        <p:tgtEl>
                                          <p:spTgt spid="16"/>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1000"/>
                                        <p:tgtEl>
                                          <p:spTgt spid="37"/>
                                        </p:tgtEl>
                                      </p:cBhvr>
                                    </p:animEffect>
                                    <p:anim calcmode="lin" valueType="num">
                                      <p:cBhvr>
                                        <p:cTn id="46" dur="1000" fill="hold"/>
                                        <p:tgtEl>
                                          <p:spTgt spid="37"/>
                                        </p:tgtEl>
                                        <p:attrNameLst>
                                          <p:attrName>ppt_x</p:attrName>
                                        </p:attrNameLst>
                                      </p:cBhvr>
                                      <p:tavLst>
                                        <p:tav tm="0">
                                          <p:val>
                                            <p:strVal val="#ppt_x"/>
                                          </p:val>
                                        </p:tav>
                                        <p:tav tm="100000">
                                          <p:val>
                                            <p:strVal val="#ppt_x"/>
                                          </p:val>
                                        </p:tav>
                                      </p:tavLst>
                                    </p:anim>
                                    <p:anim calcmode="lin" valueType="num">
                                      <p:cBhvr>
                                        <p:cTn id="4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wipe(down)">
                                      <p:cBhvr>
                                        <p:cTn id="52" dur="1000"/>
                                        <p:tgtEl>
                                          <p:spTgt spid="38"/>
                                        </p:tgtEl>
                                      </p:cBhvr>
                                    </p:animEffect>
                                  </p:childTnLst>
                                </p:cTn>
                              </p:par>
                            </p:childTnLst>
                          </p:cTn>
                        </p:par>
                        <p:par>
                          <p:cTn id="53" fill="hold">
                            <p:stCondLst>
                              <p:cond delay="1000"/>
                            </p:stCondLst>
                            <p:childTnLst>
                              <p:par>
                                <p:cTn id="54" presetID="6" presetClass="entr" presetSubtype="16"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circle(in)">
                                      <p:cBhvr>
                                        <p:cTn id="56" dur="2000"/>
                                        <p:tgtEl>
                                          <p:spTgt spid="39"/>
                                        </p:tgtEl>
                                      </p:cBhvr>
                                    </p:animEffect>
                                  </p:childTnLst>
                                </p:cTn>
                              </p:par>
                            </p:childTnLst>
                          </p:cTn>
                        </p:par>
                      </p:childTnLst>
                    </p:cTn>
                  </p:par>
                  <p:par>
                    <p:cTn id="57" fill="hold">
                      <p:stCondLst>
                        <p:cond delay="indefinite"/>
                      </p:stCondLst>
                      <p:childTnLst>
                        <p:par>
                          <p:cTn id="58" fill="hold">
                            <p:stCondLst>
                              <p:cond delay="0"/>
                            </p:stCondLst>
                            <p:childTnLst>
                              <p:par>
                                <p:cTn id="59" presetID="6" presetClass="entr" presetSubtype="16" fill="hold" grpId="0" nodeType="click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circle(in)">
                                      <p:cBhvr>
                                        <p:cTn id="61" dur="2000"/>
                                        <p:tgtEl>
                                          <p:spTgt spid="42"/>
                                        </p:tgtEl>
                                      </p:cBhvr>
                                    </p:animEffect>
                                  </p:childTnLst>
                                </p:cTn>
                              </p:par>
                            </p:childTnLst>
                          </p:cTn>
                        </p:par>
                        <p:par>
                          <p:cTn id="62" fill="hold">
                            <p:stCondLst>
                              <p:cond delay="2000"/>
                            </p:stCondLst>
                            <p:childTnLst>
                              <p:par>
                                <p:cTn id="63" presetID="10" presetClass="exit" presetSubtype="0" fill="hold" grpId="1" nodeType="afterEffect">
                                  <p:stCondLst>
                                    <p:cond delay="0"/>
                                  </p:stCondLst>
                                  <p:childTnLst>
                                    <p:animEffect transition="out" filter="fade">
                                      <p:cBhvr>
                                        <p:cTn id="64" dur="500"/>
                                        <p:tgtEl>
                                          <p:spTgt spid="38"/>
                                        </p:tgtEl>
                                      </p:cBhvr>
                                    </p:animEffect>
                                    <p:set>
                                      <p:cBhvr>
                                        <p:cTn id="65" dur="1" fill="hold">
                                          <p:stCondLst>
                                            <p:cond delay="499"/>
                                          </p:stCondLst>
                                        </p:cTn>
                                        <p:tgtEl>
                                          <p:spTgt spid="38"/>
                                        </p:tgtEl>
                                        <p:attrNameLst>
                                          <p:attrName>style.visibility</p:attrName>
                                        </p:attrNameLst>
                                      </p:cBhvr>
                                      <p:to>
                                        <p:strVal val="hidden"/>
                                      </p:to>
                                    </p:set>
                                  </p:childTnLst>
                                </p:cTn>
                              </p:par>
                              <p:par>
                                <p:cTn id="66" presetID="10" presetClass="exit" presetSubtype="0" fill="hold" grpId="1" nodeType="withEffect">
                                  <p:stCondLst>
                                    <p:cond delay="0"/>
                                  </p:stCondLst>
                                  <p:childTnLst>
                                    <p:animEffect transition="out" filter="fade">
                                      <p:cBhvr>
                                        <p:cTn id="67" dur="500"/>
                                        <p:tgtEl>
                                          <p:spTgt spid="39"/>
                                        </p:tgtEl>
                                      </p:cBhvr>
                                    </p:animEffect>
                                    <p:set>
                                      <p:cBhvr>
                                        <p:cTn id="68" dur="1" fill="hold">
                                          <p:stCondLst>
                                            <p:cond delay="499"/>
                                          </p:stCondLst>
                                        </p:cTn>
                                        <p:tgtEl>
                                          <p:spTgt spid="39"/>
                                        </p:tgtEl>
                                        <p:attrNameLst>
                                          <p:attrName>style.visibility</p:attrName>
                                        </p:attrNameLst>
                                      </p:cBhvr>
                                      <p:to>
                                        <p:strVal val="hidden"/>
                                      </p:to>
                                    </p:set>
                                  </p:childTnLst>
                                </p:cTn>
                              </p:par>
                              <p:par>
                                <p:cTn id="69" presetID="10" presetClass="exit" presetSubtype="0" fill="hold" grpId="1" nodeType="withEffect">
                                  <p:stCondLst>
                                    <p:cond delay="0"/>
                                  </p:stCondLst>
                                  <p:childTnLst>
                                    <p:animEffect transition="out" filter="fade">
                                      <p:cBhvr>
                                        <p:cTn id="70" dur="500"/>
                                        <p:tgtEl>
                                          <p:spTgt spid="42"/>
                                        </p:tgtEl>
                                      </p:cBhvr>
                                    </p:animEffect>
                                    <p:set>
                                      <p:cBhvr>
                                        <p:cTn id="71" dur="1" fill="hold">
                                          <p:stCondLst>
                                            <p:cond delay="499"/>
                                          </p:stCondLst>
                                        </p:cTn>
                                        <p:tgtEl>
                                          <p:spTgt spid="42"/>
                                        </p:tgtEl>
                                        <p:attrNameLst>
                                          <p:attrName>style.visibility</p:attrName>
                                        </p:attrNameLst>
                                      </p:cBhvr>
                                      <p:to>
                                        <p:strVal val="hidden"/>
                                      </p:to>
                                    </p:set>
                                  </p:childTnLst>
                                </p:cTn>
                              </p:par>
                              <p:par>
                                <p:cTn id="72" presetID="6" presetClass="entr" presetSubtype="16" fill="hold" grpId="0" nodeType="withEffect">
                                  <p:stCondLst>
                                    <p:cond delay="0"/>
                                  </p:stCondLst>
                                  <p:childTnLst>
                                    <p:set>
                                      <p:cBhvr>
                                        <p:cTn id="73" dur="1" fill="hold">
                                          <p:stCondLst>
                                            <p:cond delay="0"/>
                                          </p:stCondLst>
                                        </p:cTn>
                                        <p:tgtEl>
                                          <p:spTgt spid="43"/>
                                        </p:tgtEl>
                                        <p:attrNameLst>
                                          <p:attrName>style.visibility</p:attrName>
                                        </p:attrNameLst>
                                      </p:cBhvr>
                                      <p:to>
                                        <p:strVal val="visible"/>
                                      </p:to>
                                    </p:set>
                                    <p:animEffect transition="in" filter="circle(in)">
                                      <p:cBhvr>
                                        <p:cTn id="74" dur="2000"/>
                                        <p:tgtEl>
                                          <p:spTgt spid="43"/>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nodeType="click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down)">
                                      <p:cBhvr>
                                        <p:cTn id="79" dur="500"/>
                                        <p:tgtEl>
                                          <p:spTgt spid="45"/>
                                        </p:tgtEl>
                                      </p:cBhvr>
                                    </p:animEffect>
                                  </p:childTnLst>
                                </p:cTn>
                              </p:par>
                            </p:childTnLst>
                          </p:cTn>
                        </p:par>
                        <p:par>
                          <p:cTn id="80" fill="hold">
                            <p:stCondLst>
                              <p:cond delay="500"/>
                            </p:stCondLst>
                            <p:childTnLst>
                              <p:par>
                                <p:cTn id="81" presetID="6" presetClass="entr" presetSubtype="16" fill="hold" grpId="0" nodeType="afterEffect">
                                  <p:stCondLst>
                                    <p:cond delay="0"/>
                                  </p:stCondLst>
                                  <p:childTnLst>
                                    <p:set>
                                      <p:cBhvr>
                                        <p:cTn id="82" dur="1" fill="hold">
                                          <p:stCondLst>
                                            <p:cond delay="0"/>
                                          </p:stCondLst>
                                        </p:cTn>
                                        <p:tgtEl>
                                          <p:spTgt spid="46"/>
                                        </p:tgtEl>
                                        <p:attrNameLst>
                                          <p:attrName>style.visibility</p:attrName>
                                        </p:attrNameLst>
                                      </p:cBhvr>
                                      <p:to>
                                        <p:strVal val="visible"/>
                                      </p:to>
                                    </p:set>
                                    <p:animEffect transition="in" filter="circle(in)">
                                      <p:cBhvr>
                                        <p:cTn id="83" dur="2000"/>
                                        <p:tgtEl>
                                          <p:spTgt spid="46"/>
                                        </p:tgtEl>
                                      </p:cBhvr>
                                    </p:animEffect>
                                  </p:childTnLst>
                                </p:cTn>
                              </p:par>
                            </p:childTnLst>
                          </p:cTn>
                        </p:par>
                        <p:par>
                          <p:cTn id="84" fill="hold">
                            <p:stCondLst>
                              <p:cond delay="2500"/>
                            </p:stCondLst>
                            <p:childTnLst>
                              <p:par>
                                <p:cTn id="85" presetID="22" presetClass="entr" presetSubtype="4" fill="hold"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wipe(down)">
                                      <p:cBhvr>
                                        <p:cTn id="87" dur="500"/>
                                        <p:tgtEl>
                                          <p:spTgt spid="48"/>
                                        </p:tgtEl>
                                      </p:cBhvr>
                                    </p:animEffect>
                                  </p:childTnLst>
                                </p:cTn>
                              </p:par>
                            </p:childTnLst>
                          </p:cTn>
                        </p:par>
                        <p:par>
                          <p:cTn id="88" fill="hold">
                            <p:stCondLst>
                              <p:cond delay="3000"/>
                            </p:stCondLst>
                            <p:childTnLst>
                              <p:par>
                                <p:cTn id="89" presetID="6" presetClass="entr" presetSubtype="16" fill="hold" grpId="0" nodeType="afterEffect">
                                  <p:stCondLst>
                                    <p:cond delay="0"/>
                                  </p:stCondLst>
                                  <p:childTnLst>
                                    <p:set>
                                      <p:cBhvr>
                                        <p:cTn id="90" dur="1" fill="hold">
                                          <p:stCondLst>
                                            <p:cond delay="0"/>
                                          </p:stCondLst>
                                        </p:cTn>
                                        <p:tgtEl>
                                          <p:spTgt spid="49"/>
                                        </p:tgtEl>
                                        <p:attrNameLst>
                                          <p:attrName>style.visibility</p:attrName>
                                        </p:attrNameLst>
                                      </p:cBhvr>
                                      <p:to>
                                        <p:strVal val="visible"/>
                                      </p:to>
                                    </p:set>
                                    <p:animEffect transition="in" filter="circle(in)">
                                      <p:cBhvr>
                                        <p:cTn id="91" dur="2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7" grpId="0"/>
      <p:bldP spid="38" grpId="0" animBg="1"/>
      <p:bldP spid="38" grpId="1" animBg="1"/>
      <p:bldP spid="39" grpId="0" animBg="1"/>
      <p:bldP spid="39" grpId="1" animBg="1"/>
      <p:bldP spid="42" grpId="0"/>
      <p:bldP spid="42" grpId="1"/>
      <p:bldP spid="43" grpId="0"/>
      <p:bldP spid="46" grpId="0" animBg="1"/>
      <p:bldP spid="4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a:xfrm>
                <a:off x="152400" y="0"/>
                <a:ext cx="8229600" cy="628650"/>
              </a:xfrm>
            </p:spPr>
            <p:txBody>
              <a:bodyPr/>
              <a:lstStyle/>
              <a:p>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Confidence Intervals for the Mean </a:t>
                </a:r>
                <a:r>
                  <a:rPr lang="en-US"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Small</a:t>
                </a:r>
                <a:r>
                  <a:rPr lang="en-US"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Samples </a:t>
                </a:r>
                <a14:m>
                  <m:oMath xmlns:m="http://schemas.openxmlformats.org/officeDocument/2006/math">
                    <m:r>
                      <a:rPr lang="en-US" sz="1800" b="0" i="1"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Cambria Math"/>
                      </a:rPr>
                      <m:t>𝑛</m:t>
                    </m:r>
                    <m:r>
                      <a:rPr lang="en-US" sz="1800" b="0" i="1"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Cambria Math"/>
                        <a:ea typeface="Cambria Math"/>
                      </a:rPr>
                      <m:t>&lt;30</m:t>
                    </m:r>
                  </m:oMath>
                </a14:m>
                <a:r>
                  <a:rPr lang="en-US" sz="1800" i="1" dirty="0" smtClean="0">
                    <a:ln w="18415" cmpd="sng">
                      <a:solidFill>
                        <a:srgbClr val="FFFFFF"/>
                      </a:solidFill>
                      <a:prstDash val="solid"/>
                    </a:ln>
                    <a:solidFill>
                      <a:srgbClr val="CC99FF"/>
                    </a:solidFill>
                    <a:effectLst>
                      <a:outerShdw blurRad="63500" dir="3600000" algn="tl" rotWithShape="0">
                        <a:srgbClr val="000000">
                          <a:alpha val="70000"/>
                        </a:srgbClr>
                      </a:outerShdw>
                    </a:effectLst>
                  </a:rPr>
                  <a:t> </a:t>
                </a:r>
                <a:r>
                  <a:rPr lang="en-US"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152400" y="0"/>
                <a:ext cx="8229600" cy="628650"/>
              </a:xfrm>
              <a:blipFill rotWithShape="1">
                <a:blip r:embed="rId2"/>
                <a:stretch>
                  <a:fillRect b="-13592"/>
                </a:stretch>
              </a:blipFill>
            </p:spPr>
            <p:txBody>
              <a:bodyPr/>
              <a:lstStyle/>
              <a:p>
                <a:r>
                  <a:rPr lang="en-US">
                    <a:noFill/>
                  </a:rPr>
                  <a:t> </a:t>
                </a:r>
              </a:p>
            </p:txBody>
          </p:sp>
        </mc:Fallback>
      </mc:AlternateContent>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58200" y="0"/>
            <a:ext cx="685800" cy="514350"/>
          </a:xfrm>
          <a:prstGeom prst="rect">
            <a:avLst/>
          </a:prstGeom>
        </p:spPr>
      </p:pic>
      <mc:AlternateContent xmlns:mc="http://schemas.openxmlformats.org/markup-compatibility/2006">
        <mc:Choice xmlns:a14="http://schemas.microsoft.com/office/drawing/2010/main" Requires="a14">
          <p:sp>
            <p:nvSpPr>
              <p:cNvPr id="5" name="TextBox 4"/>
              <p:cNvSpPr txBox="1"/>
              <p:nvPr/>
            </p:nvSpPr>
            <p:spPr>
              <a:xfrm>
                <a:off x="3581400" y="819150"/>
                <a:ext cx="2097754" cy="951094"/>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lang="en-US" sz="2800" i="1" smtClean="0">
                          <a:solidFill>
                            <a:srgbClr val="000000"/>
                          </a:solidFill>
                          <a:latin typeface="Cambria Math"/>
                          <a:ea typeface="Cambria Math"/>
                        </a:rPr>
                        <m:t>𝜇</m:t>
                      </m:r>
                      <m:r>
                        <a:rPr lang="en-US" sz="2800" i="1" smtClean="0">
                          <a:solidFill>
                            <a:srgbClr val="000000"/>
                          </a:solidFill>
                          <a:latin typeface="Cambria Math"/>
                          <a:ea typeface="Cambria Math"/>
                        </a:rPr>
                        <m:t>=</m:t>
                      </m:r>
                      <m:acc>
                        <m:accPr>
                          <m:chr m:val="̅"/>
                          <m:ctrlPr>
                            <a:rPr lang="en-US" sz="2800" i="1" smtClean="0">
                              <a:solidFill>
                                <a:srgbClr val="000000"/>
                              </a:solidFill>
                              <a:latin typeface="Cambria Math"/>
                              <a:ea typeface="Cambria Math"/>
                            </a:rPr>
                          </m:ctrlPr>
                        </m:accPr>
                        <m:e>
                          <m:r>
                            <a:rPr lang="en-US" sz="2800" i="1" smtClean="0">
                              <a:solidFill>
                                <a:srgbClr val="000000"/>
                              </a:solidFill>
                              <a:latin typeface="Cambria Math"/>
                              <a:ea typeface="Cambria Math"/>
                            </a:rPr>
                            <m:t>𝑥</m:t>
                          </m:r>
                        </m:e>
                      </m:acc>
                      <m:r>
                        <a:rPr lang="en-US" sz="2800" i="1">
                          <a:solidFill>
                            <a:srgbClr val="000000"/>
                          </a:solidFill>
                          <a:latin typeface="Cambria Math"/>
                          <a:ea typeface="Cambria Math"/>
                        </a:rPr>
                        <m:t>±</m:t>
                      </m:r>
                      <m:f>
                        <m:fPr>
                          <m:ctrlPr>
                            <a:rPr lang="en-US" sz="2800" i="1" smtClean="0">
                              <a:solidFill>
                                <a:srgbClr val="000000"/>
                              </a:solidFill>
                              <a:latin typeface="Cambria Math"/>
                              <a:ea typeface="Cambria Math"/>
                            </a:rPr>
                          </m:ctrlPr>
                        </m:fPr>
                        <m:num>
                          <m:sSub>
                            <m:sSubPr>
                              <m:ctrlPr>
                                <a:rPr lang="en-US" sz="2800" i="1" smtClean="0">
                                  <a:solidFill>
                                    <a:srgbClr val="000000"/>
                                  </a:solidFill>
                                  <a:latin typeface="Cambria Math"/>
                                  <a:ea typeface="Cambria Math"/>
                                </a:rPr>
                              </m:ctrlPr>
                            </m:sSubPr>
                            <m:e>
                              <m:r>
                                <a:rPr lang="en-US" sz="2800" b="0" i="1" smtClean="0">
                                  <a:solidFill>
                                    <a:srgbClr val="000000"/>
                                  </a:solidFill>
                                  <a:latin typeface="Cambria Math"/>
                                  <a:ea typeface="Cambria Math"/>
                                </a:rPr>
                                <m:t>𝑡</m:t>
                              </m:r>
                            </m:e>
                            <m:sub>
                              <m:r>
                                <a:rPr lang="en-US" sz="2800" i="1" smtClean="0">
                                  <a:solidFill>
                                    <a:srgbClr val="000000"/>
                                  </a:solidFill>
                                  <a:latin typeface="Cambria Math"/>
                                  <a:ea typeface="Cambria Math"/>
                                </a:rPr>
                                <m:t>𝑐</m:t>
                              </m:r>
                            </m:sub>
                          </m:sSub>
                          <m:r>
                            <a:rPr lang="en-US" sz="2800" b="0" i="1" smtClean="0">
                              <a:solidFill>
                                <a:srgbClr val="000000"/>
                              </a:solidFill>
                              <a:latin typeface="Cambria Math"/>
                              <a:ea typeface="Cambria Math"/>
                            </a:rPr>
                            <m:t>𝑠</m:t>
                          </m:r>
                        </m:num>
                        <m:den>
                          <m:rad>
                            <m:radPr>
                              <m:degHide m:val="on"/>
                              <m:ctrlPr>
                                <a:rPr lang="en-US" sz="2800" i="1" smtClean="0">
                                  <a:solidFill>
                                    <a:srgbClr val="000000"/>
                                  </a:solidFill>
                                  <a:latin typeface="Cambria Math"/>
                                  <a:ea typeface="Cambria Math"/>
                                </a:rPr>
                              </m:ctrlPr>
                            </m:radPr>
                            <m:deg/>
                            <m:e>
                              <m:r>
                                <a:rPr lang="en-US" sz="2800" i="1" smtClean="0">
                                  <a:solidFill>
                                    <a:srgbClr val="000000"/>
                                  </a:solidFill>
                                  <a:latin typeface="Cambria Math"/>
                                  <a:ea typeface="Cambria Math"/>
                                </a:rPr>
                                <m:t>𝑛</m:t>
                              </m:r>
                            </m:e>
                          </m:rad>
                        </m:den>
                      </m:f>
                    </m:oMath>
                  </m:oMathPara>
                </a14:m>
                <a:endParaRPr lang="en-US" sz="2800" dirty="0">
                  <a:solidFill>
                    <a:srgbClr val="000000"/>
                  </a:solidFill>
                </a:endParaRPr>
              </a:p>
            </p:txBody>
          </p:sp>
        </mc:Choice>
        <mc:Fallback>
          <p:sp>
            <p:nvSpPr>
              <p:cNvPr id="5" name="TextBox 4"/>
              <p:cNvSpPr txBox="1">
                <a:spLocks noRot="1" noChangeAspect="1" noMove="1" noResize="1" noEditPoints="1" noAdjustHandles="1" noChangeArrowheads="1" noChangeShapeType="1" noTextEdit="1"/>
              </p:cNvSpPr>
              <p:nvPr/>
            </p:nvSpPr>
            <p:spPr>
              <a:xfrm>
                <a:off x="3581400" y="819150"/>
                <a:ext cx="2097754" cy="951094"/>
              </a:xfrm>
              <a:prstGeom prst="rect">
                <a:avLst/>
              </a:prstGeom>
              <a:blipFill rotWithShape="1">
                <a:blip r:embed="rId4"/>
                <a:stretch>
                  <a:fillRect r="-6395"/>
                </a:stretch>
              </a:blipFill>
            </p:spPr>
            <p:txBody>
              <a:bodyPr/>
              <a:lstStyle/>
              <a:p>
                <a:r>
                  <a:rPr lang="en-US">
                    <a:noFill/>
                  </a:rPr>
                  <a:t> </a:t>
                </a:r>
              </a:p>
            </p:txBody>
          </p:sp>
        </mc:Fallback>
      </mc:AlternateContent>
      <p:grpSp>
        <p:nvGrpSpPr>
          <p:cNvPr id="15" name="Group 14"/>
          <p:cNvGrpSpPr/>
          <p:nvPr/>
        </p:nvGrpSpPr>
        <p:grpSpPr>
          <a:xfrm>
            <a:off x="4572000" y="742950"/>
            <a:ext cx="4191000" cy="1225787"/>
            <a:chOff x="4495800" y="583963"/>
            <a:chExt cx="4191000" cy="1225787"/>
          </a:xfrm>
        </p:grpSpPr>
        <p:sp>
          <p:nvSpPr>
            <p:cNvPr id="6" name="Oval 5"/>
            <p:cNvSpPr/>
            <p:nvPr/>
          </p:nvSpPr>
          <p:spPr bwMode="auto">
            <a:xfrm>
              <a:off x="4495800" y="583963"/>
              <a:ext cx="1295400" cy="1225787"/>
            </a:xfrm>
            <a:prstGeom prst="ellipse">
              <a:avLst/>
            </a:prstGeom>
            <a:solidFill>
              <a:srgbClr val="0070C0">
                <a:alpha val="5098"/>
              </a:srgbClr>
            </a:solidFill>
            <a:ln w="952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mtClean="0">
                <a:solidFill>
                  <a:srgbClr val="FFFFFF"/>
                </a:solidFill>
              </a:endParaRPr>
            </a:p>
          </p:txBody>
        </p:sp>
        <p:cxnSp>
          <p:nvCxnSpPr>
            <p:cNvPr id="8" name="Elbow Connector 7"/>
            <p:cNvCxnSpPr>
              <a:stCxn id="6" idx="7"/>
              <a:endCxn id="13" idx="1"/>
            </p:cNvCxnSpPr>
            <p:nvPr/>
          </p:nvCxnSpPr>
          <p:spPr bwMode="auto">
            <a:xfrm rot="16200000" flipH="1">
              <a:off x="6096791" y="268177"/>
              <a:ext cx="570710" cy="1561307"/>
            </a:xfrm>
            <a:prstGeom prst="bentConnector4">
              <a:avLst>
                <a:gd name="adj1" fmla="val -40055"/>
                <a:gd name="adj2" fmla="val 56075"/>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p:nvSpPr>
          <p:spPr>
            <a:xfrm>
              <a:off x="7162800" y="872520"/>
              <a:ext cx="1524000" cy="923330"/>
            </a:xfrm>
            <a:prstGeom prst="rect">
              <a:avLst/>
            </a:prstGeom>
            <a:noFill/>
            <a:ln>
              <a:solidFill>
                <a:srgbClr val="C00000"/>
              </a:solidFill>
            </a:ln>
          </p:spPr>
          <p:txBody>
            <a:bodyPr wrap="square" rtlCol="0" anchor="ctr">
              <a:spAutoFit/>
            </a:bodyPr>
            <a:lstStyle/>
            <a:p>
              <a:pPr algn="ctr"/>
              <a:r>
                <a:rPr lang="en-US" dirty="0" smtClean="0">
                  <a:solidFill>
                    <a:srgbClr val="FF0000"/>
                  </a:solidFill>
                </a:rPr>
                <a:t>Maximum  Error of Estimate</a:t>
              </a:r>
              <a:endParaRPr lang="en-US" dirty="0">
                <a:solidFill>
                  <a:srgbClr val="FF0000"/>
                </a:solidFill>
              </a:endParaRPr>
            </a:p>
          </p:txBody>
        </p:sp>
      </p:grpSp>
      <p:grpSp>
        <p:nvGrpSpPr>
          <p:cNvPr id="16" name="Group 15"/>
          <p:cNvGrpSpPr/>
          <p:nvPr/>
        </p:nvGrpSpPr>
        <p:grpSpPr>
          <a:xfrm>
            <a:off x="1676400" y="837943"/>
            <a:ext cx="3657600" cy="895607"/>
            <a:chOff x="1447800" y="-28098"/>
            <a:chExt cx="3657600" cy="895607"/>
          </a:xfrm>
        </p:grpSpPr>
        <p:sp>
          <p:nvSpPr>
            <p:cNvPr id="17" name="Oval 16"/>
            <p:cNvSpPr/>
            <p:nvPr/>
          </p:nvSpPr>
          <p:spPr bwMode="auto">
            <a:xfrm>
              <a:off x="4724400" y="-28098"/>
              <a:ext cx="381000" cy="387032"/>
            </a:xfrm>
            <a:prstGeom prst="ellipse">
              <a:avLst/>
            </a:prstGeom>
            <a:solidFill>
              <a:srgbClr val="0070C0">
                <a:alpha val="5098"/>
              </a:srgbClr>
            </a:solidFill>
            <a:ln w="9525" cap="flat" cmpd="sng" algn="ctr">
              <a:solidFill>
                <a:srgbClr val="00206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mtClean="0">
                <a:solidFill>
                  <a:srgbClr val="FFFFFF"/>
                </a:solidFill>
              </a:endParaRPr>
            </a:p>
          </p:txBody>
        </p:sp>
        <p:cxnSp>
          <p:nvCxnSpPr>
            <p:cNvPr id="18" name="Elbow Connector 17"/>
            <p:cNvCxnSpPr>
              <a:stCxn id="17" idx="2"/>
              <a:endCxn id="19" idx="1"/>
            </p:cNvCxnSpPr>
            <p:nvPr/>
          </p:nvCxnSpPr>
          <p:spPr bwMode="auto">
            <a:xfrm rot="10800000" flipV="1">
              <a:off x="2590800" y="165417"/>
              <a:ext cx="2133600" cy="440481"/>
            </a:xfrm>
            <a:prstGeom prst="bentConnector3">
              <a:avLst>
                <a:gd name="adj1" fmla="val 61688"/>
              </a:avLst>
            </a:prstGeom>
            <a:solidFill>
              <a:schemeClr val="accent1"/>
            </a:solidFill>
            <a:ln w="9525" cap="flat" cmpd="sng" algn="ctr">
              <a:solidFill>
                <a:srgbClr val="00206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Box 18"/>
            <p:cNvSpPr txBox="1"/>
            <p:nvPr/>
          </p:nvSpPr>
          <p:spPr>
            <a:xfrm flipH="1">
              <a:off x="1447800" y="344289"/>
              <a:ext cx="1143000" cy="523220"/>
            </a:xfrm>
            <a:prstGeom prst="rect">
              <a:avLst/>
            </a:prstGeom>
            <a:noFill/>
            <a:ln>
              <a:solidFill>
                <a:srgbClr val="002060"/>
              </a:solidFill>
            </a:ln>
          </p:spPr>
          <p:txBody>
            <a:bodyPr wrap="square" rtlCol="0" anchor="ctr">
              <a:spAutoFit/>
            </a:bodyPr>
            <a:lstStyle/>
            <a:p>
              <a:pPr algn="ctr"/>
              <a:r>
                <a:rPr lang="en-US" sz="1400" dirty="0" smtClean="0">
                  <a:solidFill>
                    <a:srgbClr val="002060"/>
                  </a:solidFill>
                </a:rPr>
                <a:t>Critical Value</a:t>
              </a:r>
              <a:endParaRPr lang="en-US" sz="1400" dirty="0">
                <a:solidFill>
                  <a:srgbClr val="002060"/>
                </a:solidFill>
              </a:endParaRPr>
            </a:p>
          </p:txBody>
        </p:sp>
      </p:grpSp>
      <p:pic>
        <p:nvPicPr>
          <p:cNvPr id="2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2472792"/>
            <a:ext cx="7315200" cy="2232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2"/>
          <p:cNvPicPr>
            <a:picLocks noChangeAspect="1" noChangeArrowheads="1"/>
          </p:cNvPicPr>
          <p:nvPr/>
        </p:nvPicPr>
        <p:blipFill>
          <a:blip r:embed="rId5">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524000" y="2472792"/>
            <a:ext cx="7315200" cy="2232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2"/>
          <p:cNvPicPr>
            <a:picLocks noChangeAspect="1" noChangeArrowheads="1"/>
          </p:cNvPicPr>
          <p:nvPr/>
        </p:nvPicPr>
        <p:blipFill rotWithShape="1">
          <a:blip r:embed="rId6">
            <a:extLst>
              <a:ext uri="{BEBA8EAE-BF5A-486C-A8C5-ECC9F3942E4B}">
                <a14:imgProps xmlns:a14="http://schemas.microsoft.com/office/drawing/2010/main">
                  <a14:imgLayer r:embed="rId7">
                    <a14:imgEffect>
                      <a14:colorTemperature colorTemp="11200"/>
                    </a14:imgEffect>
                  </a14:imgLayer>
                </a14:imgProps>
              </a:ext>
              <a:ext uri="{28A0092B-C50C-407E-A947-70E740481C1C}">
                <a14:useLocalDpi xmlns:a14="http://schemas.microsoft.com/office/drawing/2010/main" val="0"/>
              </a:ext>
            </a:extLst>
          </a:blip>
          <a:srcRect l="27793" r="25000"/>
          <a:stretch/>
        </p:blipFill>
        <p:spPr bwMode="auto">
          <a:xfrm>
            <a:off x="3557155" y="2472792"/>
            <a:ext cx="3453245" cy="2232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TextBox 36"/>
          <p:cNvSpPr txBox="1"/>
          <p:nvPr/>
        </p:nvSpPr>
        <p:spPr>
          <a:xfrm>
            <a:off x="4648200" y="3486150"/>
            <a:ext cx="1371600" cy="769441"/>
          </a:xfrm>
          <a:prstGeom prst="rect">
            <a:avLst/>
          </a:prstGeom>
          <a:noFill/>
        </p:spPr>
        <p:txBody>
          <a:bodyPr wrap="square" rtlCol="0">
            <a:spAutoFit/>
          </a:bodyPr>
          <a:lstStyle/>
          <a:p>
            <a:r>
              <a:rPr lang="en-US" sz="4400" dirty="0" smtClean="0">
                <a:ln w="18415" cmpd="sng">
                  <a:solidFill>
                    <a:srgbClr val="D1D1CB">
                      <a:lumMod val="10000"/>
                    </a:srgbClr>
                  </a:solidFill>
                  <a:prstDash val="solid"/>
                </a:ln>
                <a:solidFill>
                  <a:srgbClr val="000000"/>
                </a:solidFill>
                <a:effectLst>
                  <a:outerShdw blurRad="63500" dir="3600000" algn="tl" rotWithShape="0">
                    <a:srgbClr val="000000">
                      <a:alpha val="70000"/>
                    </a:srgbClr>
                  </a:outerShdw>
                </a:effectLst>
              </a:rPr>
              <a:t>95%</a:t>
            </a:r>
            <a:endParaRPr lang="en-US" sz="4400" dirty="0">
              <a:ln w="18415" cmpd="sng">
                <a:solidFill>
                  <a:srgbClr val="D1D1CB">
                    <a:lumMod val="10000"/>
                  </a:srgbClr>
                </a:solidFill>
                <a:prstDash val="solid"/>
              </a:ln>
              <a:solidFill>
                <a:srgbClr val="000000"/>
              </a:solidFill>
              <a:effectLst>
                <a:outerShdw blurRad="63500" dir="3600000" algn="tl" rotWithShape="0">
                  <a:srgbClr val="000000">
                    <a:alpha val="70000"/>
                  </a:srgbClr>
                </a:outerShdw>
              </a:effectLst>
            </a:endParaRPr>
          </a:p>
        </p:txBody>
      </p:sp>
      <p:sp>
        <p:nvSpPr>
          <p:cNvPr id="38" name="Right Brace 37"/>
          <p:cNvSpPr/>
          <p:nvPr/>
        </p:nvSpPr>
        <p:spPr bwMode="auto">
          <a:xfrm rot="16200000">
            <a:off x="4267202" y="1504946"/>
            <a:ext cx="1981197" cy="3810001"/>
          </a:xfrm>
          <a:prstGeom prst="rightBrace">
            <a:avLst>
              <a:gd name="adj1" fmla="val 3788"/>
              <a:gd name="adj2" fmla="val 21091"/>
            </a:avLst>
          </a:prstGeom>
          <a:noFill/>
          <a:ln w="952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mtClean="0">
              <a:solidFill>
                <a:srgbClr val="FFFFFF"/>
              </a:solidFill>
            </a:endParaRPr>
          </a:p>
        </p:txBody>
      </p:sp>
      <p:sp>
        <p:nvSpPr>
          <p:cNvPr id="39" name="Oval 38"/>
          <p:cNvSpPr/>
          <p:nvPr/>
        </p:nvSpPr>
        <p:spPr bwMode="auto">
          <a:xfrm rot="20789704">
            <a:off x="3813657" y="1733550"/>
            <a:ext cx="758343" cy="685799"/>
          </a:xfrm>
          <a:prstGeom prst="ellipse">
            <a:avLst/>
          </a:prstGeom>
          <a:noFill/>
          <a:ln w="952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b="1" dirty="0" smtClean="0">
                <a:solidFill>
                  <a:srgbClr val="000000"/>
                </a:solidFill>
              </a:rPr>
              <a:t>5%</a:t>
            </a:r>
          </a:p>
        </p:txBody>
      </p:sp>
      <p:sp>
        <p:nvSpPr>
          <p:cNvPr id="42" name="Oval 41"/>
          <p:cNvSpPr/>
          <p:nvPr/>
        </p:nvSpPr>
        <p:spPr bwMode="auto">
          <a:xfrm>
            <a:off x="7010400" y="3990959"/>
            <a:ext cx="1068591" cy="333391"/>
          </a:xfrm>
          <a:prstGeom prst="ellipse">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b="1" dirty="0" smtClean="0">
                <a:solidFill>
                  <a:srgbClr val="002060"/>
                </a:solidFill>
              </a:rPr>
              <a:t>2.5%</a:t>
            </a:r>
          </a:p>
        </p:txBody>
      </p:sp>
      <p:sp>
        <p:nvSpPr>
          <p:cNvPr id="43" name="Oval 42"/>
          <p:cNvSpPr/>
          <p:nvPr/>
        </p:nvSpPr>
        <p:spPr bwMode="auto">
          <a:xfrm>
            <a:off x="2512809" y="3990959"/>
            <a:ext cx="1068591" cy="333391"/>
          </a:xfrm>
          <a:prstGeom prst="ellipse">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b="1" dirty="0" smtClean="0">
                <a:solidFill>
                  <a:srgbClr val="002060"/>
                </a:solidFill>
              </a:rPr>
              <a:t>2.5%</a:t>
            </a:r>
          </a:p>
        </p:txBody>
      </p:sp>
      <p:cxnSp>
        <p:nvCxnSpPr>
          <p:cNvPr id="45" name="Straight Connector 44"/>
          <p:cNvCxnSpPr/>
          <p:nvPr/>
        </p:nvCxnSpPr>
        <p:spPr bwMode="auto">
          <a:xfrm flipV="1">
            <a:off x="3557155" y="2419347"/>
            <a:ext cx="0" cy="2286003"/>
          </a:xfrm>
          <a:prstGeom prst="line">
            <a:avLst/>
          </a:prstGeom>
          <a:solidFill>
            <a:schemeClr val="accent1"/>
          </a:solidFill>
          <a:ln w="952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mc:Choice xmlns:a14="http://schemas.microsoft.com/office/drawing/2010/main" Requires="a14">
          <p:sp>
            <p:nvSpPr>
              <p:cNvPr id="46" name="Oval 45"/>
              <p:cNvSpPr/>
              <p:nvPr/>
            </p:nvSpPr>
            <p:spPr bwMode="auto">
              <a:xfrm>
                <a:off x="3269993" y="1809750"/>
                <a:ext cx="616207" cy="619053"/>
              </a:xfrm>
              <a:prstGeom prst="ellipse">
                <a:avLst/>
              </a:prstGeom>
              <a:noFill/>
              <a:ln w="952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14:m>
                  <m:oMath xmlns:m="http://schemas.openxmlformats.org/officeDocument/2006/math">
                    <m:sSub>
                      <m:sSubPr>
                        <m:ctrlPr>
                          <a:rPr lang="en-US" b="1" i="1" smtClean="0">
                            <a:solidFill>
                              <a:srgbClr val="000000"/>
                            </a:solidFill>
                            <a:latin typeface="Cambria Math"/>
                          </a:rPr>
                        </m:ctrlPr>
                      </m:sSubPr>
                      <m:e>
                        <m:r>
                          <a:rPr lang="en-US" b="1" i="1" smtClean="0">
                            <a:solidFill>
                              <a:srgbClr val="000000"/>
                            </a:solidFill>
                            <a:latin typeface="Cambria Math"/>
                          </a:rPr>
                          <m:t>−</m:t>
                        </m:r>
                        <m:r>
                          <a:rPr lang="en-US" b="1" i="1" smtClean="0">
                            <a:solidFill>
                              <a:srgbClr val="000000"/>
                            </a:solidFill>
                            <a:latin typeface="Cambria Math"/>
                          </a:rPr>
                          <m:t>𝒕</m:t>
                        </m:r>
                      </m:e>
                      <m:sub>
                        <m:r>
                          <a:rPr lang="en-US" b="1" i="1" smtClean="0">
                            <a:solidFill>
                              <a:srgbClr val="000000"/>
                            </a:solidFill>
                            <a:latin typeface="Cambria Math"/>
                          </a:rPr>
                          <m:t>𝒄</m:t>
                        </m:r>
                      </m:sub>
                    </m:sSub>
                  </m:oMath>
                </a14:m>
                <a:r>
                  <a:rPr lang="en-US" b="1" dirty="0" smtClean="0">
                    <a:solidFill>
                      <a:srgbClr val="000000"/>
                    </a:solidFill>
                  </a:rPr>
                  <a:t> </a:t>
                </a:r>
              </a:p>
            </p:txBody>
          </p:sp>
        </mc:Choice>
        <mc:Fallback>
          <p:sp>
            <p:nvSpPr>
              <p:cNvPr id="46" name="Oval 45"/>
              <p:cNvSpPr>
                <a:spLocks noRot="1" noChangeAspect="1" noMove="1" noResize="1" noEditPoints="1" noAdjustHandles="1" noChangeArrowheads="1" noChangeShapeType="1" noTextEdit="1"/>
              </p:cNvSpPr>
              <p:nvPr/>
            </p:nvSpPr>
            <p:spPr bwMode="auto">
              <a:xfrm>
                <a:off x="3269993" y="1809750"/>
                <a:ext cx="616207" cy="619053"/>
              </a:xfrm>
              <a:prstGeom prst="ellipse">
                <a:avLst/>
              </a:prstGeom>
              <a:blipFill rotWithShape="1">
                <a:blip r:embed="rId8"/>
                <a:stretch>
                  <a:fillRect r="-21154"/>
                </a:stretch>
              </a:blipFill>
              <a:ln w="9525" cap="flat" cmpd="sng" algn="ctr">
                <a:solidFill>
                  <a:srgbClr val="C00000"/>
                </a:solidFill>
                <a:prstDash val="solid"/>
                <a:round/>
                <a:headEnd type="none" w="med" len="med"/>
                <a:tailEnd type="none" w="med" len="med"/>
              </a:ln>
              <a:effectLst/>
              <a:extLst/>
            </p:spPr>
            <p:txBody>
              <a:bodyPr/>
              <a:lstStyle/>
              <a:p>
                <a:r>
                  <a:rPr lang="en-US">
                    <a:noFill/>
                  </a:rPr>
                  <a:t> </a:t>
                </a:r>
              </a:p>
            </p:txBody>
          </p:sp>
        </mc:Fallback>
      </mc:AlternateContent>
      <p:cxnSp>
        <p:nvCxnSpPr>
          <p:cNvPr id="48" name="Straight Connector 47"/>
          <p:cNvCxnSpPr/>
          <p:nvPr/>
        </p:nvCxnSpPr>
        <p:spPr bwMode="auto">
          <a:xfrm flipV="1">
            <a:off x="6992762" y="2376519"/>
            <a:ext cx="0" cy="2286003"/>
          </a:xfrm>
          <a:prstGeom prst="line">
            <a:avLst/>
          </a:prstGeom>
          <a:solidFill>
            <a:schemeClr val="accent1"/>
          </a:solidFill>
          <a:ln w="952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mc:Choice xmlns:a14="http://schemas.microsoft.com/office/drawing/2010/main" Requires="a14">
          <p:sp>
            <p:nvSpPr>
              <p:cNvPr id="49" name="Oval 48"/>
              <p:cNvSpPr/>
              <p:nvPr/>
            </p:nvSpPr>
            <p:spPr bwMode="auto">
              <a:xfrm>
                <a:off x="6705600" y="1766922"/>
                <a:ext cx="616207" cy="619053"/>
              </a:xfrm>
              <a:prstGeom prst="ellipse">
                <a:avLst/>
              </a:prstGeom>
              <a:noFill/>
              <a:ln w="952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14:m>
                  <m:oMath xmlns:m="http://schemas.openxmlformats.org/officeDocument/2006/math">
                    <m:sSub>
                      <m:sSubPr>
                        <m:ctrlPr>
                          <a:rPr lang="en-US" b="1" i="1" smtClean="0">
                            <a:solidFill>
                              <a:srgbClr val="000000"/>
                            </a:solidFill>
                            <a:latin typeface="Cambria Math"/>
                          </a:rPr>
                        </m:ctrlPr>
                      </m:sSubPr>
                      <m:e>
                        <m:r>
                          <a:rPr lang="en-US" b="1" i="1" smtClean="0">
                            <a:solidFill>
                              <a:srgbClr val="000000"/>
                            </a:solidFill>
                            <a:latin typeface="Cambria Math"/>
                          </a:rPr>
                          <m:t>+</m:t>
                        </m:r>
                        <m:r>
                          <a:rPr lang="en-US" b="1" i="1" smtClean="0">
                            <a:solidFill>
                              <a:srgbClr val="000000"/>
                            </a:solidFill>
                            <a:latin typeface="Cambria Math"/>
                          </a:rPr>
                          <m:t>𝒕</m:t>
                        </m:r>
                      </m:e>
                      <m:sub>
                        <m:r>
                          <a:rPr lang="en-US" b="1" i="1" smtClean="0">
                            <a:solidFill>
                              <a:srgbClr val="000000"/>
                            </a:solidFill>
                            <a:latin typeface="Cambria Math"/>
                          </a:rPr>
                          <m:t>𝒄</m:t>
                        </m:r>
                      </m:sub>
                    </m:sSub>
                  </m:oMath>
                </a14:m>
                <a:r>
                  <a:rPr lang="en-US" b="1" dirty="0" smtClean="0">
                    <a:solidFill>
                      <a:srgbClr val="000000"/>
                    </a:solidFill>
                  </a:rPr>
                  <a:t> </a:t>
                </a:r>
              </a:p>
            </p:txBody>
          </p:sp>
        </mc:Choice>
        <mc:Fallback>
          <p:sp>
            <p:nvSpPr>
              <p:cNvPr id="49" name="Oval 48"/>
              <p:cNvSpPr>
                <a:spLocks noRot="1" noChangeAspect="1" noMove="1" noResize="1" noEditPoints="1" noAdjustHandles="1" noChangeArrowheads="1" noChangeShapeType="1" noTextEdit="1"/>
              </p:cNvSpPr>
              <p:nvPr/>
            </p:nvSpPr>
            <p:spPr bwMode="auto">
              <a:xfrm>
                <a:off x="6705600" y="1766922"/>
                <a:ext cx="616207" cy="619053"/>
              </a:xfrm>
              <a:prstGeom prst="ellipse">
                <a:avLst/>
              </a:prstGeom>
              <a:blipFill rotWithShape="1">
                <a:blip r:embed="rId9"/>
                <a:stretch>
                  <a:fillRect r="-21359"/>
                </a:stretch>
              </a:blipFill>
              <a:ln w="9525" cap="flat" cmpd="sng" algn="ctr">
                <a:solidFill>
                  <a:srgbClr val="C00000"/>
                </a:solidFill>
                <a:prstDash val="solid"/>
                <a:round/>
                <a:headEnd type="none" w="med" len="med"/>
                <a:tailEnd type="none" w="med" len="med"/>
              </a:ln>
              <a:effectLst/>
              <a:extLst/>
            </p:spPr>
            <p:txBody>
              <a:bodyPr/>
              <a:lstStyle/>
              <a:p>
                <a:r>
                  <a:rPr lang="en-US">
                    <a:noFill/>
                  </a:rPr>
                  <a:t> </a:t>
                </a:r>
              </a:p>
            </p:txBody>
          </p:sp>
        </mc:Fallback>
      </mc:AlternateContent>
    </p:spTree>
    <p:extLst>
      <p:ext uri="{BB962C8B-B14F-4D97-AF65-F5344CB8AC3E}">
        <p14:creationId xmlns:p14="http://schemas.microsoft.com/office/powerpoint/2010/main" val="2037846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20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right)">
                                      <p:cBhvr>
                                        <p:cTn id="18" dur="20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1+#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nodeType="clickEffect">
                                  <p:stCondLst>
                                    <p:cond delay="0"/>
                                  </p:stCondLst>
                                  <p:childTnLst>
                                    <p:animEffect transition="out" filter="fade">
                                      <p:cBhvr>
                                        <p:cTn id="32" dur="500"/>
                                        <p:tgtEl>
                                          <p:spTgt spid="15"/>
                                        </p:tgtEl>
                                      </p:cBhvr>
                                    </p:animEffect>
                                    <p:set>
                                      <p:cBhvr>
                                        <p:cTn id="33" dur="1" fill="hold">
                                          <p:stCondLst>
                                            <p:cond delay="499"/>
                                          </p:stCondLst>
                                        </p:cTn>
                                        <p:tgtEl>
                                          <p:spTgt spid="15"/>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500"/>
                                        <p:tgtEl>
                                          <p:spTgt spid="16"/>
                                        </p:tgtEl>
                                      </p:cBhvr>
                                    </p:animEffect>
                                    <p:set>
                                      <p:cBhvr>
                                        <p:cTn id="36" dur="1" fill="hold">
                                          <p:stCondLst>
                                            <p:cond delay="499"/>
                                          </p:stCondLst>
                                        </p:cTn>
                                        <p:tgtEl>
                                          <p:spTgt spid="16"/>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1000"/>
                                        <p:tgtEl>
                                          <p:spTgt spid="37"/>
                                        </p:tgtEl>
                                      </p:cBhvr>
                                    </p:animEffect>
                                    <p:anim calcmode="lin" valueType="num">
                                      <p:cBhvr>
                                        <p:cTn id="46" dur="1000" fill="hold"/>
                                        <p:tgtEl>
                                          <p:spTgt spid="37"/>
                                        </p:tgtEl>
                                        <p:attrNameLst>
                                          <p:attrName>ppt_x</p:attrName>
                                        </p:attrNameLst>
                                      </p:cBhvr>
                                      <p:tavLst>
                                        <p:tav tm="0">
                                          <p:val>
                                            <p:strVal val="#ppt_x"/>
                                          </p:val>
                                        </p:tav>
                                        <p:tav tm="100000">
                                          <p:val>
                                            <p:strVal val="#ppt_x"/>
                                          </p:val>
                                        </p:tav>
                                      </p:tavLst>
                                    </p:anim>
                                    <p:anim calcmode="lin" valueType="num">
                                      <p:cBhvr>
                                        <p:cTn id="4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wipe(down)">
                                      <p:cBhvr>
                                        <p:cTn id="52" dur="1000"/>
                                        <p:tgtEl>
                                          <p:spTgt spid="38"/>
                                        </p:tgtEl>
                                      </p:cBhvr>
                                    </p:animEffect>
                                  </p:childTnLst>
                                </p:cTn>
                              </p:par>
                            </p:childTnLst>
                          </p:cTn>
                        </p:par>
                        <p:par>
                          <p:cTn id="53" fill="hold">
                            <p:stCondLst>
                              <p:cond delay="1000"/>
                            </p:stCondLst>
                            <p:childTnLst>
                              <p:par>
                                <p:cTn id="54" presetID="6" presetClass="entr" presetSubtype="16"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circle(in)">
                                      <p:cBhvr>
                                        <p:cTn id="56" dur="2000"/>
                                        <p:tgtEl>
                                          <p:spTgt spid="39"/>
                                        </p:tgtEl>
                                      </p:cBhvr>
                                    </p:animEffect>
                                  </p:childTnLst>
                                </p:cTn>
                              </p:par>
                            </p:childTnLst>
                          </p:cTn>
                        </p:par>
                      </p:childTnLst>
                    </p:cTn>
                  </p:par>
                  <p:par>
                    <p:cTn id="57" fill="hold">
                      <p:stCondLst>
                        <p:cond delay="indefinite"/>
                      </p:stCondLst>
                      <p:childTnLst>
                        <p:par>
                          <p:cTn id="58" fill="hold">
                            <p:stCondLst>
                              <p:cond delay="0"/>
                            </p:stCondLst>
                            <p:childTnLst>
                              <p:par>
                                <p:cTn id="59" presetID="6" presetClass="entr" presetSubtype="16" fill="hold" grpId="0" nodeType="click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circle(in)">
                                      <p:cBhvr>
                                        <p:cTn id="61" dur="2000"/>
                                        <p:tgtEl>
                                          <p:spTgt spid="42"/>
                                        </p:tgtEl>
                                      </p:cBhvr>
                                    </p:animEffect>
                                  </p:childTnLst>
                                </p:cTn>
                              </p:par>
                            </p:childTnLst>
                          </p:cTn>
                        </p:par>
                        <p:par>
                          <p:cTn id="62" fill="hold">
                            <p:stCondLst>
                              <p:cond delay="2000"/>
                            </p:stCondLst>
                            <p:childTnLst>
                              <p:par>
                                <p:cTn id="63" presetID="10" presetClass="exit" presetSubtype="0" fill="hold" grpId="1" nodeType="afterEffect">
                                  <p:stCondLst>
                                    <p:cond delay="0"/>
                                  </p:stCondLst>
                                  <p:childTnLst>
                                    <p:animEffect transition="out" filter="fade">
                                      <p:cBhvr>
                                        <p:cTn id="64" dur="500"/>
                                        <p:tgtEl>
                                          <p:spTgt spid="38"/>
                                        </p:tgtEl>
                                      </p:cBhvr>
                                    </p:animEffect>
                                    <p:set>
                                      <p:cBhvr>
                                        <p:cTn id="65" dur="1" fill="hold">
                                          <p:stCondLst>
                                            <p:cond delay="499"/>
                                          </p:stCondLst>
                                        </p:cTn>
                                        <p:tgtEl>
                                          <p:spTgt spid="38"/>
                                        </p:tgtEl>
                                        <p:attrNameLst>
                                          <p:attrName>style.visibility</p:attrName>
                                        </p:attrNameLst>
                                      </p:cBhvr>
                                      <p:to>
                                        <p:strVal val="hidden"/>
                                      </p:to>
                                    </p:set>
                                  </p:childTnLst>
                                </p:cTn>
                              </p:par>
                              <p:par>
                                <p:cTn id="66" presetID="10" presetClass="exit" presetSubtype="0" fill="hold" grpId="1" nodeType="withEffect">
                                  <p:stCondLst>
                                    <p:cond delay="0"/>
                                  </p:stCondLst>
                                  <p:childTnLst>
                                    <p:animEffect transition="out" filter="fade">
                                      <p:cBhvr>
                                        <p:cTn id="67" dur="500"/>
                                        <p:tgtEl>
                                          <p:spTgt spid="39"/>
                                        </p:tgtEl>
                                      </p:cBhvr>
                                    </p:animEffect>
                                    <p:set>
                                      <p:cBhvr>
                                        <p:cTn id="68" dur="1" fill="hold">
                                          <p:stCondLst>
                                            <p:cond delay="499"/>
                                          </p:stCondLst>
                                        </p:cTn>
                                        <p:tgtEl>
                                          <p:spTgt spid="39"/>
                                        </p:tgtEl>
                                        <p:attrNameLst>
                                          <p:attrName>style.visibility</p:attrName>
                                        </p:attrNameLst>
                                      </p:cBhvr>
                                      <p:to>
                                        <p:strVal val="hidden"/>
                                      </p:to>
                                    </p:set>
                                  </p:childTnLst>
                                </p:cTn>
                              </p:par>
                              <p:par>
                                <p:cTn id="69" presetID="10" presetClass="exit" presetSubtype="0" fill="hold" grpId="1" nodeType="withEffect">
                                  <p:stCondLst>
                                    <p:cond delay="0"/>
                                  </p:stCondLst>
                                  <p:childTnLst>
                                    <p:animEffect transition="out" filter="fade">
                                      <p:cBhvr>
                                        <p:cTn id="70" dur="500"/>
                                        <p:tgtEl>
                                          <p:spTgt spid="42"/>
                                        </p:tgtEl>
                                      </p:cBhvr>
                                    </p:animEffect>
                                    <p:set>
                                      <p:cBhvr>
                                        <p:cTn id="71" dur="1" fill="hold">
                                          <p:stCondLst>
                                            <p:cond delay="499"/>
                                          </p:stCondLst>
                                        </p:cTn>
                                        <p:tgtEl>
                                          <p:spTgt spid="42"/>
                                        </p:tgtEl>
                                        <p:attrNameLst>
                                          <p:attrName>style.visibility</p:attrName>
                                        </p:attrNameLst>
                                      </p:cBhvr>
                                      <p:to>
                                        <p:strVal val="hidden"/>
                                      </p:to>
                                    </p:set>
                                  </p:childTnLst>
                                </p:cTn>
                              </p:par>
                              <p:par>
                                <p:cTn id="72" presetID="6" presetClass="entr" presetSubtype="16" fill="hold" grpId="0" nodeType="withEffect">
                                  <p:stCondLst>
                                    <p:cond delay="0"/>
                                  </p:stCondLst>
                                  <p:childTnLst>
                                    <p:set>
                                      <p:cBhvr>
                                        <p:cTn id="73" dur="1" fill="hold">
                                          <p:stCondLst>
                                            <p:cond delay="0"/>
                                          </p:stCondLst>
                                        </p:cTn>
                                        <p:tgtEl>
                                          <p:spTgt spid="43"/>
                                        </p:tgtEl>
                                        <p:attrNameLst>
                                          <p:attrName>style.visibility</p:attrName>
                                        </p:attrNameLst>
                                      </p:cBhvr>
                                      <p:to>
                                        <p:strVal val="visible"/>
                                      </p:to>
                                    </p:set>
                                    <p:animEffect transition="in" filter="circle(in)">
                                      <p:cBhvr>
                                        <p:cTn id="74" dur="2000"/>
                                        <p:tgtEl>
                                          <p:spTgt spid="43"/>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nodeType="click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down)">
                                      <p:cBhvr>
                                        <p:cTn id="79" dur="500"/>
                                        <p:tgtEl>
                                          <p:spTgt spid="45"/>
                                        </p:tgtEl>
                                      </p:cBhvr>
                                    </p:animEffect>
                                  </p:childTnLst>
                                </p:cTn>
                              </p:par>
                            </p:childTnLst>
                          </p:cTn>
                        </p:par>
                        <p:par>
                          <p:cTn id="80" fill="hold">
                            <p:stCondLst>
                              <p:cond delay="500"/>
                            </p:stCondLst>
                            <p:childTnLst>
                              <p:par>
                                <p:cTn id="81" presetID="6" presetClass="entr" presetSubtype="16" fill="hold" grpId="0" nodeType="afterEffect">
                                  <p:stCondLst>
                                    <p:cond delay="0"/>
                                  </p:stCondLst>
                                  <p:childTnLst>
                                    <p:set>
                                      <p:cBhvr>
                                        <p:cTn id="82" dur="1" fill="hold">
                                          <p:stCondLst>
                                            <p:cond delay="0"/>
                                          </p:stCondLst>
                                        </p:cTn>
                                        <p:tgtEl>
                                          <p:spTgt spid="46"/>
                                        </p:tgtEl>
                                        <p:attrNameLst>
                                          <p:attrName>style.visibility</p:attrName>
                                        </p:attrNameLst>
                                      </p:cBhvr>
                                      <p:to>
                                        <p:strVal val="visible"/>
                                      </p:to>
                                    </p:set>
                                    <p:animEffect transition="in" filter="circle(in)">
                                      <p:cBhvr>
                                        <p:cTn id="83" dur="2000"/>
                                        <p:tgtEl>
                                          <p:spTgt spid="46"/>
                                        </p:tgtEl>
                                      </p:cBhvr>
                                    </p:animEffect>
                                  </p:childTnLst>
                                </p:cTn>
                              </p:par>
                            </p:childTnLst>
                          </p:cTn>
                        </p:par>
                        <p:par>
                          <p:cTn id="84" fill="hold">
                            <p:stCondLst>
                              <p:cond delay="2500"/>
                            </p:stCondLst>
                            <p:childTnLst>
                              <p:par>
                                <p:cTn id="85" presetID="22" presetClass="entr" presetSubtype="4" fill="hold"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wipe(down)">
                                      <p:cBhvr>
                                        <p:cTn id="87" dur="500"/>
                                        <p:tgtEl>
                                          <p:spTgt spid="48"/>
                                        </p:tgtEl>
                                      </p:cBhvr>
                                    </p:animEffect>
                                  </p:childTnLst>
                                </p:cTn>
                              </p:par>
                            </p:childTnLst>
                          </p:cTn>
                        </p:par>
                        <p:par>
                          <p:cTn id="88" fill="hold">
                            <p:stCondLst>
                              <p:cond delay="3000"/>
                            </p:stCondLst>
                            <p:childTnLst>
                              <p:par>
                                <p:cTn id="89" presetID="6" presetClass="entr" presetSubtype="16" fill="hold" grpId="0" nodeType="afterEffect">
                                  <p:stCondLst>
                                    <p:cond delay="0"/>
                                  </p:stCondLst>
                                  <p:childTnLst>
                                    <p:set>
                                      <p:cBhvr>
                                        <p:cTn id="90" dur="1" fill="hold">
                                          <p:stCondLst>
                                            <p:cond delay="0"/>
                                          </p:stCondLst>
                                        </p:cTn>
                                        <p:tgtEl>
                                          <p:spTgt spid="49"/>
                                        </p:tgtEl>
                                        <p:attrNameLst>
                                          <p:attrName>style.visibility</p:attrName>
                                        </p:attrNameLst>
                                      </p:cBhvr>
                                      <p:to>
                                        <p:strVal val="visible"/>
                                      </p:to>
                                    </p:set>
                                    <p:animEffect transition="in" filter="circle(in)">
                                      <p:cBhvr>
                                        <p:cTn id="91" dur="2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7" grpId="0"/>
      <p:bldP spid="38" grpId="0" animBg="1"/>
      <p:bldP spid="38" grpId="1" animBg="1"/>
      <p:bldP spid="39" grpId="0" animBg="1"/>
      <p:bldP spid="39" grpId="1" animBg="1"/>
      <p:bldP spid="42" grpId="0"/>
      <p:bldP spid="42" grpId="1"/>
      <p:bldP spid="43" grpId="0"/>
      <p:bldP spid="46" grpId="0" animBg="1"/>
      <p:bldP spid="4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a:xfrm>
                <a:off x="0" y="-19050"/>
                <a:ext cx="8229600" cy="628650"/>
              </a:xfrm>
            </p:spPr>
            <p:txBody>
              <a:bodyPr/>
              <a:lstStyle/>
              <a:p>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Confidence Intervals for the  Standard Deviation </a:t>
                </a:r>
                <a:b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n-US"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Small</a:t>
                </a:r>
                <a:r>
                  <a:rPr lang="en-US"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Samples </a:t>
                </a:r>
                <a14:m>
                  <m:oMath xmlns:m="http://schemas.openxmlformats.org/officeDocument/2006/math">
                    <m:r>
                      <a:rPr lang="en-US" sz="1800" b="0" i="1"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Cambria Math"/>
                      </a:rPr>
                      <m:t>𝑛</m:t>
                    </m:r>
                    <m:r>
                      <a:rPr lang="en-US" sz="1800" b="0" i="1"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Cambria Math"/>
                        <a:ea typeface="Cambria Math"/>
                      </a:rPr>
                      <m:t>&lt;30</m:t>
                    </m:r>
                  </m:oMath>
                </a14:m>
                <a:r>
                  <a:rPr lang="en-US" sz="1800" i="1" dirty="0" smtClean="0">
                    <a:ln w="18415" cmpd="sng">
                      <a:solidFill>
                        <a:srgbClr val="FFFFFF"/>
                      </a:solidFill>
                      <a:prstDash val="solid"/>
                    </a:ln>
                    <a:solidFill>
                      <a:srgbClr val="CC99FF"/>
                    </a:solidFill>
                    <a:effectLst>
                      <a:outerShdw blurRad="63500" dir="3600000" algn="tl" rotWithShape="0">
                        <a:srgbClr val="000000">
                          <a:alpha val="70000"/>
                        </a:srgbClr>
                      </a:outerShdw>
                    </a:effectLst>
                  </a:rPr>
                  <a:t> </a:t>
                </a:r>
                <a:r>
                  <a:rPr lang="en-US"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0" y="-19050"/>
                <a:ext cx="8229600" cy="628650"/>
              </a:xfrm>
              <a:blipFill rotWithShape="1">
                <a:blip r:embed="rId2"/>
                <a:stretch>
                  <a:fillRect t="-21359" b="-28155"/>
                </a:stretch>
              </a:blipFill>
            </p:spPr>
            <p:txBody>
              <a:bodyPr/>
              <a:lstStyle/>
              <a:p>
                <a:r>
                  <a:rPr lang="en-US">
                    <a:noFill/>
                  </a:rPr>
                  <a:t> </a:t>
                </a:r>
              </a:p>
            </p:txBody>
          </p:sp>
        </mc:Fallback>
      </mc:AlternateContent>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58200" y="0"/>
            <a:ext cx="685800" cy="514350"/>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1100" y="819150"/>
            <a:ext cx="4076700" cy="4507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15863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Objectives</a:t>
            </a:r>
            <a:endParaRPr lang="en-US" dirty="0"/>
          </a:p>
        </p:txBody>
      </p:sp>
      <p:sp>
        <p:nvSpPr>
          <p:cNvPr id="3" name="Content Placeholder 2"/>
          <p:cNvSpPr>
            <a:spLocks noGrp="1"/>
          </p:cNvSpPr>
          <p:nvPr>
            <p:ph idx="1"/>
          </p:nvPr>
        </p:nvSpPr>
        <p:spPr>
          <a:xfrm>
            <a:off x="1143000" y="590550"/>
            <a:ext cx="7924800" cy="3908822"/>
          </a:xfrm>
        </p:spPr>
        <p:txBody>
          <a:bodyPr/>
          <a:lstStyle/>
          <a:p>
            <a:pPr>
              <a:spcBef>
                <a:spcPts val="0"/>
              </a:spcBef>
            </a:pPr>
            <a:r>
              <a:rPr lang="en-US" sz="240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Bookman Old Style" pitchFamily="18" charset="0"/>
              </a:rPr>
              <a:t>Normal Probability Distribution Curve</a:t>
            </a:r>
          </a:p>
          <a:p>
            <a:pPr lvl="1">
              <a:spcBef>
                <a:spcPts val="0"/>
              </a:spcBef>
            </a:pPr>
            <a:r>
              <a:rPr lang="en-US" sz="200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Bookman Old Style" pitchFamily="18" charset="0"/>
              </a:rPr>
              <a:t>Empirical Rule</a:t>
            </a:r>
          </a:p>
          <a:p>
            <a:pPr>
              <a:spcBef>
                <a:spcPts val="0"/>
              </a:spcBef>
            </a:pPr>
            <a:r>
              <a:rPr lang="en-US" sz="240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Bookman Old Style" pitchFamily="18" charset="0"/>
              </a:rPr>
              <a:t>Central Limit Theorem</a:t>
            </a:r>
          </a:p>
          <a:p>
            <a:pPr lvl="1">
              <a:spcBef>
                <a:spcPts val="0"/>
              </a:spcBef>
            </a:pPr>
            <a:r>
              <a:rPr lang="en-US" sz="200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Bookman Old Style" pitchFamily="18" charset="0"/>
              </a:rPr>
              <a:t>How to interpret central limit theorem</a:t>
            </a:r>
          </a:p>
          <a:p>
            <a:pPr lvl="1">
              <a:spcBef>
                <a:spcPts val="0"/>
              </a:spcBef>
            </a:pPr>
            <a:r>
              <a:rPr lang="en-US" sz="200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Bookman Old Style" pitchFamily="18" charset="0"/>
              </a:rPr>
              <a:t>How to apply the central limit theorem to the probability of a sample mean.</a:t>
            </a:r>
          </a:p>
          <a:p>
            <a:pPr>
              <a:spcBef>
                <a:spcPts val="0"/>
              </a:spcBef>
            </a:pPr>
            <a:r>
              <a:rPr lang="en-US" sz="240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Bookman Old Style" pitchFamily="18" charset="0"/>
              </a:rPr>
              <a:t>Normal Approximations to Binomial Distribution</a:t>
            </a:r>
          </a:p>
          <a:p>
            <a:pPr lvl="1">
              <a:spcBef>
                <a:spcPts val="0"/>
              </a:spcBef>
            </a:pPr>
            <a:r>
              <a:rPr lang="en-US" sz="200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Bookman Old Style" pitchFamily="18" charset="0"/>
              </a:rPr>
              <a:t>How to decide when the normal distribution can approximate the binomial distribution.</a:t>
            </a:r>
          </a:p>
          <a:p>
            <a:pPr lvl="1">
              <a:spcBef>
                <a:spcPts val="0"/>
              </a:spcBef>
            </a:pPr>
            <a:r>
              <a:rPr lang="en-US" sz="200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Bookman Old Style" pitchFamily="18" charset="0"/>
              </a:rPr>
              <a:t>How to use the normal distribution to approximate the binomial distribution.</a:t>
            </a:r>
            <a:endParaRPr lang="en-US" sz="200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Bookman Old Style" pitchFamily="18" charset="0"/>
            </a:endParaRPr>
          </a:p>
        </p:txBody>
      </p:sp>
      <p:grpSp>
        <p:nvGrpSpPr>
          <p:cNvPr id="4" name="Group 3"/>
          <p:cNvGrpSpPr/>
          <p:nvPr/>
        </p:nvGrpSpPr>
        <p:grpSpPr>
          <a:xfrm flipH="1">
            <a:off x="8395830" y="57150"/>
            <a:ext cx="671970" cy="930642"/>
            <a:chOff x="7391400" y="3181350"/>
            <a:chExt cx="1738312" cy="297180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67600" y="3257550"/>
              <a:ext cx="1600200" cy="1378112"/>
            </a:xfrm>
            <a:prstGeom prst="rect">
              <a:avLst/>
            </a:prstGeom>
          </p:spPr>
        </p:pic>
        <p:pic>
          <p:nvPicPr>
            <p:cNvPr id="6" name="Picture 4"/>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3181350"/>
              <a:ext cx="1738312"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77858388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2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iterate type="lt">
                                    <p:tmPct val="10000"/>
                                  </p:iterate>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2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2" dur="2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iterate type="lt">
                                    <p:tmPct val="10000"/>
                                  </p:iterate>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2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8" dur="2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iterate type="lt">
                                    <p:tmPct val="10000"/>
                                  </p:iterate>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2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4" dur="2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iterate type="lt">
                                    <p:tmPct val="10000"/>
                                  </p:iterate>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2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0" dur="2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iterate type="lt">
                                    <p:tmPct val="10000"/>
                                  </p:iterate>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2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6" dur="2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iterate type="lt">
                                    <p:tmPct val="10000"/>
                                  </p:iterate>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2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42" dur="2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iterate type="lt">
                                    <p:tmPct val="10000"/>
                                  </p:iterate>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2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48" dur="2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935" y="666750"/>
            <a:ext cx="8199665" cy="3810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rotWithShape="1">
          <a:blip r:embed="rId2">
            <a:duotone>
              <a:prstClr val="black"/>
              <a:schemeClr val="accent3">
                <a:tint val="45000"/>
                <a:satMod val="400000"/>
              </a:schemeClr>
            </a:duotone>
            <a:extLst>
              <a:ext uri="{28A0092B-C50C-407E-A947-70E740481C1C}">
                <a14:useLocalDpi xmlns:a14="http://schemas.microsoft.com/office/drawing/2010/main" val="0"/>
              </a:ext>
            </a:extLst>
          </a:blip>
          <a:srcRect l="39595" r="36243"/>
          <a:stretch/>
        </p:blipFill>
        <p:spPr bwMode="auto">
          <a:xfrm>
            <a:off x="3657600" y="666750"/>
            <a:ext cx="1981200" cy="3810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Empirical Rule</a:t>
            </a:r>
            <a:endParaRPr lang="en-US" dirty="0"/>
          </a:p>
        </p:txBody>
      </p:sp>
      <p:cxnSp>
        <p:nvCxnSpPr>
          <p:cNvPr id="12" name="Straight Connector 11"/>
          <p:cNvCxnSpPr/>
          <p:nvPr/>
        </p:nvCxnSpPr>
        <p:spPr bwMode="auto">
          <a:xfrm flipV="1">
            <a:off x="5638800" y="1200150"/>
            <a:ext cx="0" cy="28956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p:cNvCxnSpPr/>
          <p:nvPr/>
        </p:nvCxnSpPr>
        <p:spPr bwMode="auto">
          <a:xfrm flipV="1">
            <a:off x="3657600" y="1200150"/>
            <a:ext cx="0" cy="28956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7" name="Group 16"/>
          <p:cNvGrpSpPr/>
          <p:nvPr/>
        </p:nvGrpSpPr>
        <p:grpSpPr>
          <a:xfrm>
            <a:off x="4648200" y="3802618"/>
            <a:ext cx="1752600" cy="369332"/>
            <a:chOff x="4648200" y="3333750"/>
            <a:chExt cx="1752600" cy="369332"/>
          </a:xfrm>
        </p:grpSpPr>
        <p:cxnSp>
          <p:nvCxnSpPr>
            <p:cNvPr id="15" name="Straight Arrow Connector 14"/>
            <p:cNvCxnSpPr/>
            <p:nvPr/>
          </p:nvCxnSpPr>
          <p:spPr bwMode="auto">
            <a:xfrm>
              <a:off x="4648200" y="3562350"/>
              <a:ext cx="914400" cy="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16" name="TextBox 15"/>
                <p:cNvSpPr txBox="1"/>
                <p:nvPr/>
              </p:nvSpPr>
              <p:spPr>
                <a:xfrm>
                  <a:off x="5181600" y="3333750"/>
                  <a:ext cx="12192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1</m:t>
                        </m:r>
                        <m:r>
                          <a:rPr lang="en-US" b="0" i="1" smtClean="0">
                            <a:latin typeface="Cambria Math"/>
                            <a:ea typeface="Cambria Math"/>
                          </a:rPr>
                          <m:t>𝜎</m:t>
                        </m:r>
                      </m:oMath>
                    </m:oMathPara>
                  </a14:m>
                  <a:endParaRPr lang="en-US" dirty="0"/>
                </a:p>
              </p:txBody>
            </p:sp>
          </mc:Choice>
          <mc:Fallback xmlns="">
            <p:sp>
              <p:nvSpPr>
                <p:cNvPr id="16" name="TextBox 15"/>
                <p:cNvSpPr txBox="1">
                  <a:spLocks noRot="1" noChangeAspect="1" noMove="1" noResize="1" noEditPoints="1" noAdjustHandles="1" noChangeArrowheads="1" noChangeShapeType="1" noTextEdit="1"/>
                </p:cNvSpPr>
                <p:nvPr/>
              </p:nvSpPr>
              <p:spPr>
                <a:xfrm>
                  <a:off x="5181600" y="3333750"/>
                  <a:ext cx="1219200" cy="369332"/>
                </a:xfrm>
                <a:prstGeom prst="rect">
                  <a:avLst/>
                </a:prstGeom>
                <a:blipFill rotWithShape="1">
                  <a:blip r:embed="rId3"/>
                  <a:stretch>
                    <a:fillRect t="-8333" b="-26667"/>
                  </a:stretch>
                </a:blipFill>
              </p:spPr>
              <p:txBody>
                <a:bodyPr/>
                <a:lstStyle/>
                <a:p>
                  <a:r>
                    <a:rPr lang="en-US">
                      <a:noFill/>
                    </a:rPr>
                    <a:t> </a:t>
                  </a:r>
                </a:p>
              </p:txBody>
            </p:sp>
          </mc:Fallback>
        </mc:AlternateContent>
      </p:grpSp>
      <p:grpSp>
        <p:nvGrpSpPr>
          <p:cNvPr id="18" name="Group 17"/>
          <p:cNvGrpSpPr/>
          <p:nvPr/>
        </p:nvGrpSpPr>
        <p:grpSpPr>
          <a:xfrm flipH="1">
            <a:off x="2819400" y="3802618"/>
            <a:ext cx="1828800" cy="369332"/>
            <a:chOff x="4648200" y="3333750"/>
            <a:chExt cx="1752600" cy="369332"/>
          </a:xfrm>
        </p:grpSpPr>
        <p:cxnSp>
          <p:nvCxnSpPr>
            <p:cNvPr id="19" name="Straight Arrow Connector 18"/>
            <p:cNvCxnSpPr/>
            <p:nvPr/>
          </p:nvCxnSpPr>
          <p:spPr bwMode="auto">
            <a:xfrm>
              <a:off x="4648200" y="3562350"/>
              <a:ext cx="914400" cy="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20" name="TextBox 19"/>
                <p:cNvSpPr txBox="1"/>
                <p:nvPr/>
              </p:nvSpPr>
              <p:spPr>
                <a:xfrm>
                  <a:off x="5181600" y="3333750"/>
                  <a:ext cx="12192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−1</m:t>
                        </m:r>
                        <m:r>
                          <a:rPr lang="en-US" b="0" i="1" smtClean="0">
                            <a:latin typeface="Cambria Math"/>
                            <a:ea typeface="Cambria Math"/>
                          </a:rPr>
                          <m:t>𝜎</m:t>
                        </m:r>
                      </m:oMath>
                    </m:oMathPara>
                  </a14:m>
                  <a:endParaRPr lang="en-US" dirty="0"/>
                </a:p>
              </p:txBody>
            </p:sp>
          </mc:Choice>
          <mc:Fallback xmlns="">
            <p:sp>
              <p:nvSpPr>
                <p:cNvPr id="20" name="TextBox 19"/>
                <p:cNvSpPr txBox="1">
                  <a:spLocks noRot="1" noChangeAspect="1" noMove="1" noResize="1" noEditPoints="1" noAdjustHandles="1" noChangeArrowheads="1" noChangeShapeType="1" noTextEdit="1"/>
                </p:cNvSpPr>
                <p:nvPr/>
              </p:nvSpPr>
              <p:spPr>
                <a:xfrm>
                  <a:off x="5181600" y="3333750"/>
                  <a:ext cx="1219200" cy="369332"/>
                </a:xfrm>
                <a:prstGeom prst="rect">
                  <a:avLst/>
                </a:prstGeom>
                <a:blipFill rotWithShape="1">
                  <a:blip r:embed="rId4"/>
                  <a:stretch>
                    <a:fillRect t="-8333" b="-26667"/>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3" name="TextBox 22"/>
              <p:cNvSpPr txBox="1"/>
              <p:nvPr/>
            </p:nvSpPr>
            <p:spPr>
              <a:xfrm>
                <a:off x="4114800" y="2367975"/>
                <a:ext cx="1010479"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32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t>68%</m:t>
                      </m:r>
                    </m:oMath>
                  </m:oMathPara>
                </a14:m>
                <a:endPar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4114800" y="2367975"/>
                <a:ext cx="1010479" cy="584775"/>
              </a:xfrm>
              <a:prstGeom prst="rect">
                <a:avLst/>
              </a:prstGeom>
              <a:blipFill rotWithShape="1">
                <a:blip r:embed="rId5"/>
                <a:stretch>
                  <a:fillRect t="-19792" r="-28916" b="-39583"/>
                </a:stretch>
              </a:blipFill>
            </p:spPr>
            <p:txBody>
              <a:bodyPr/>
              <a:lstStyle/>
              <a:p>
                <a:r>
                  <a:rPr lang="en-US">
                    <a:noFill/>
                  </a:rPr>
                  <a:t> </a:t>
                </a:r>
              </a:p>
            </p:txBody>
          </p:sp>
        </mc:Fallback>
      </mc:AlternateContent>
      <p:pic>
        <p:nvPicPr>
          <p:cNvPr id="24" name="Picture 2"/>
          <p:cNvPicPr>
            <a:picLocks noChangeAspect="1" noChangeArrowheads="1"/>
          </p:cNvPicPr>
          <p:nvPr/>
        </p:nvPicPr>
        <p:blipFill rotWithShape="1">
          <a:blip r:embed="rId2">
            <a:duotone>
              <a:prstClr val="black"/>
              <a:schemeClr val="accent3">
                <a:tint val="45000"/>
                <a:satMod val="400000"/>
              </a:schemeClr>
            </a:duotone>
            <a:extLst>
              <a:ext uri="{28A0092B-C50C-407E-A947-70E740481C1C}">
                <a14:useLocalDpi xmlns:a14="http://schemas.microsoft.com/office/drawing/2010/main" val="0"/>
              </a:ext>
            </a:extLst>
          </a:blip>
          <a:srcRect l="28444" r="25091"/>
          <a:stretch/>
        </p:blipFill>
        <p:spPr bwMode="auto">
          <a:xfrm>
            <a:off x="2743200" y="666129"/>
            <a:ext cx="3810000" cy="3810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5" name="Straight Connector 24"/>
          <p:cNvCxnSpPr/>
          <p:nvPr/>
        </p:nvCxnSpPr>
        <p:spPr bwMode="auto">
          <a:xfrm flipV="1">
            <a:off x="6553200" y="1200150"/>
            <a:ext cx="0" cy="28956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Connector 25"/>
          <p:cNvCxnSpPr/>
          <p:nvPr/>
        </p:nvCxnSpPr>
        <p:spPr bwMode="auto">
          <a:xfrm flipV="1">
            <a:off x="2743200" y="1199529"/>
            <a:ext cx="0" cy="28956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7" name="Group 26"/>
          <p:cNvGrpSpPr/>
          <p:nvPr/>
        </p:nvGrpSpPr>
        <p:grpSpPr>
          <a:xfrm>
            <a:off x="4648200" y="3801997"/>
            <a:ext cx="2895600" cy="369332"/>
            <a:chOff x="4648200" y="3333750"/>
            <a:chExt cx="2018145" cy="369332"/>
          </a:xfrm>
        </p:grpSpPr>
        <p:cxnSp>
          <p:nvCxnSpPr>
            <p:cNvPr id="28" name="Straight Arrow Connector 27"/>
            <p:cNvCxnSpPr/>
            <p:nvPr/>
          </p:nvCxnSpPr>
          <p:spPr bwMode="auto">
            <a:xfrm>
              <a:off x="4648200" y="3562350"/>
              <a:ext cx="1327727" cy="62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29" name="TextBox 28"/>
                <p:cNvSpPr txBox="1"/>
                <p:nvPr/>
              </p:nvSpPr>
              <p:spPr>
                <a:xfrm>
                  <a:off x="5447145" y="3333750"/>
                  <a:ext cx="12192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a:rPr>
                          <m:t>2</m:t>
                        </m:r>
                        <m:r>
                          <a:rPr lang="en-US" b="0" i="1" smtClean="0">
                            <a:latin typeface="Cambria Math"/>
                            <a:ea typeface="Cambria Math"/>
                          </a:rPr>
                          <m:t>𝜎</m:t>
                        </m:r>
                      </m:oMath>
                    </m:oMathPara>
                  </a14:m>
                  <a:endParaRPr lang="en-US" dirty="0"/>
                </a:p>
              </p:txBody>
            </p:sp>
          </mc:Choice>
          <mc:Fallback xmlns="">
            <p:sp>
              <p:nvSpPr>
                <p:cNvPr id="29" name="TextBox 28"/>
                <p:cNvSpPr txBox="1">
                  <a:spLocks noRot="1" noChangeAspect="1" noMove="1" noResize="1" noEditPoints="1" noAdjustHandles="1" noChangeArrowheads="1" noChangeShapeType="1" noTextEdit="1"/>
                </p:cNvSpPr>
                <p:nvPr/>
              </p:nvSpPr>
              <p:spPr>
                <a:xfrm>
                  <a:off x="5447145" y="3333750"/>
                  <a:ext cx="1219200" cy="369332"/>
                </a:xfrm>
                <a:prstGeom prst="rect">
                  <a:avLst/>
                </a:prstGeom>
                <a:blipFill rotWithShape="1">
                  <a:blip r:embed="rId6"/>
                  <a:stretch>
                    <a:fillRect t="-8333" b="-26667"/>
                  </a:stretch>
                </a:blipFill>
              </p:spPr>
              <p:txBody>
                <a:bodyPr/>
                <a:lstStyle/>
                <a:p>
                  <a:r>
                    <a:rPr lang="en-US">
                      <a:noFill/>
                    </a:rPr>
                    <a:t> </a:t>
                  </a:r>
                </a:p>
              </p:txBody>
            </p:sp>
          </mc:Fallback>
        </mc:AlternateContent>
      </p:grpSp>
      <p:grpSp>
        <p:nvGrpSpPr>
          <p:cNvPr id="30" name="Group 29"/>
          <p:cNvGrpSpPr/>
          <p:nvPr/>
        </p:nvGrpSpPr>
        <p:grpSpPr>
          <a:xfrm flipH="1">
            <a:off x="2133599" y="3801997"/>
            <a:ext cx="2514597" cy="369332"/>
            <a:chOff x="4648200" y="3333750"/>
            <a:chExt cx="1482967" cy="369332"/>
          </a:xfrm>
        </p:grpSpPr>
        <p:cxnSp>
          <p:nvCxnSpPr>
            <p:cNvPr id="31" name="Straight Arrow Connector 30"/>
            <p:cNvCxnSpPr/>
            <p:nvPr/>
          </p:nvCxnSpPr>
          <p:spPr bwMode="auto">
            <a:xfrm>
              <a:off x="4648200" y="3562350"/>
              <a:ext cx="1123462" cy="62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32" name="TextBox 31"/>
                <p:cNvSpPr txBox="1"/>
                <p:nvPr/>
              </p:nvSpPr>
              <p:spPr>
                <a:xfrm>
                  <a:off x="5681782" y="3333750"/>
                  <a:ext cx="44938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−2</m:t>
                        </m:r>
                        <m:r>
                          <a:rPr lang="en-US" b="0" i="1" smtClean="0">
                            <a:latin typeface="Cambria Math"/>
                            <a:ea typeface="Cambria Math"/>
                          </a:rPr>
                          <m:t>𝜎</m:t>
                        </m:r>
                      </m:oMath>
                    </m:oMathPara>
                  </a14:m>
                  <a:endParaRPr lang="en-US" dirty="0"/>
                </a:p>
              </p:txBody>
            </p:sp>
          </mc:Choice>
          <mc:Fallback xmlns="">
            <p:sp>
              <p:nvSpPr>
                <p:cNvPr id="32" name="TextBox 31"/>
                <p:cNvSpPr txBox="1">
                  <a:spLocks noRot="1" noChangeAspect="1" noMove="1" noResize="1" noEditPoints="1" noAdjustHandles="1" noChangeArrowheads="1" noChangeShapeType="1" noTextEdit="1"/>
                </p:cNvSpPr>
                <p:nvPr/>
              </p:nvSpPr>
              <p:spPr>
                <a:xfrm>
                  <a:off x="5681782" y="3333750"/>
                  <a:ext cx="449385" cy="369332"/>
                </a:xfrm>
                <a:prstGeom prst="rect">
                  <a:avLst/>
                </a:prstGeom>
                <a:blipFill rotWithShape="1">
                  <a:blip r:embed="rId7"/>
                  <a:stretch>
                    <a:fillRect t="-8333" r="-6400" b="-26667"/>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3" name="TextBox 32"/>
              <p:cNvSpPr txBox="1"/>
              <p:nvPr/>
            </p:nvSpPr>
            <p:spPr>
              <a:xfrm>
                <a:off x="4114800" y="2367354"/>
                <a:ext cx="1010479"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32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t>9</m:t>
                      </m:r>
                      <m:r>
                        <a:rPr lang="en-US" sz="3200" b="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t>5</m:t>
                      </m:r>
                      <m:r>
                        <a:rPr lang="en-US" sz="32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t>%</m:t>
                      </m:r>
                    </m:oMath>
                  </m:oMathPara>
                </a14:m>
                <a:endPar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4114800" y="2367354"/>
                <a:ext cx="1010479" cy="584775"/>
              </a:xfrm>
              <a:prstGeom prst="rect">
                <a:avLst/>
              </a:prstGeom>
              <a:blipFill rotWithShape="1">
                <a:blip r:embed="rId8"/>
                <a:stretch>
                  <a:fillRect t="-19792" r="-28916" b="-39583"/>
                </a:stretch>
              </a:blipFill>
            </p:spPr>
            <p:txBody>
              <a:bodyPr/>
              <a:lstStyle/>
              <a:p>
                <a:r>
                  <a:rPr lang="en-US">
                    <a:noFill/>
                  </a:rPr>
                  <a:t> </a:t>
                </a:r>
              </a:p>
            </p:txBody>
          </p:sp>
        </mc:Fallback>
      </mc:AlternateContent>
      <p:pic>
        <p:nvPicPr>
          <p:cNvPr id="36" name="Picture 2"/>
          <p:cNvPicPr>
            <a:picLocks noChangeAspect="1" noChangeArrowheads="1"/>
          </p:cNvPicPr>
          <p:nvPr/>
        </p:nvPicPr>
        <p:blipFill rotWithShape="1">
          <a:blip r:embed="rId2">
            <a:duotone>
              <a:prstClr val="black"/>
              <a:schemeClr val="accent3">
                <a:tint val="45000"/>
                <a:satMod val="400000"/>
              </a:schemeClr>
            </a:duotone>
            <a:extLst>
              <a:ext uri="{28A0092B-C50C-407E-A947-70E740481C1C}">
                <a14:useLocalDpi xmlns:a14="http://schemas.microsoft.com/office/drawing/2010/main" val="0"/>
              </a:ext>
            </a:extLst>
          </a:blip>
          <a:srcRect l="16476" r="14086"/>
          <a:stretch/>
        </p:blipFill>
        <p:spPr bwMode="auto">
          <a:xfrm>
            <a:off x="1761829" y="666750"/>
            <a:ext cx="5693740" cy="3810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7" name="Straight Connector 36"/>
          <p:cNvCxnSpPr/>
          <p:nvPr/>
        </p:nvCxnSpPr>
        <p:spPr bwMode="auto">
          <a:xfrm flipV="1">
            <a:off x="7467600" y="1200771"/>
            <a:ext cx="0" cy="28956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Straight Connector 37"/>
          <p:cNvCxnSpPr/>
          <p:nvPr/>
        </p:nvCxnSpPr>
        <p:spPr bwMode="auto">
          <a:xfrm flipV="1">
            <a:off x="1752600" y="1200150"/>
            <a:ext cx="0" cy="28956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9" name="Group 38"/>
          <p:cNvGrpSpPr/>
          <p:nvPr/>
        </p:nvGrpSpPr>
        <p:grpSpPr>
          <a:xfrm>
            <a:off x="4648201" y="3802618"/>
            <a:ext cx="4267199" cy="369332"/>
            <a:chOff x="4648200" y="3333750"/>
            <a:chExt cx="2018145" cy="369332"/>
          </a:xfrm>
        </p:grpSpPr>
        <p:cxnSp>
          <p:nvCxnSpPr>
            <p:cNvPr id="40" name="Straight Arrow Connector 39"/>
            <p:cNvCxnSpPr/>
            <p:nvPr/>
          </p:nvCxnSpPr>
          <p:spPr bwMode="auto">
            <a:xfrm>
              <a:off x="4648200" y="3562350"/>
              <a:ext cx="1327727" cy="62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41" name="TextBox 40"/>
                <p:cNvSpPr txBox="1"/>
                <p:nvPr/>
              </p:nvSpPr>
              <p:spPr>
                <a:xfrm>
                  <a:off x="5447145" y="3333750"/>
                  <a:ext cx="12192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a:rPr>
                          <m:t>3</m:t>
                        </m:r>
                        <m:r>
                          <a:rPr lang="en-US" b="0" i="1" smtClean="0">
                            <a:latin typeface="Cambria Math"/>
                            <a:ea typeface="Cambria Math"/>
                          </a:rPr>
                          <m:t>𝜎</m:t>
                        </m:r>
                      </m:oMath>
                    </m:oMathPara>
                  </a14:m>
                  <a:endParaRPr lang="en-US" dirty="0"/>
                </a:p>
              </p:txBody>
            </p:sp>
          </mc:Choice>
          <mc:Fallback xmlns="">
            <p:sp>
              <p:nvSpPr>
                <p:cNvPr id="41" name="TextBox 40"/>
                <p:cNvSpPr txBox="1">
                  <a:spLocks noRot="1" noChangeAspect="1" noMove="1" noResize="1" noEditPoints="1" noAdjustHandles="1" noChangeArrowheads="1" noChangeShapeType="1" noTextEdit="1"/>
                </p:cNvSpPr>
                <p:nvPr/>
              </p:nvSpPr>
              <p:spPr>
                <a:xfrm>
                  <a:off x="5447145" y="3333750"/>
                  <a:ext cx="1219200" cy="369332"/>
                </a:xfrm>
                <a:prstGeom prst="rect">
                  <a:avLst/>
                </a:prstGeom>
                <a:blipFill rotWithShape="1">
                  <a:blip r:embed="rId9"/>
                  <a:stretch>
                    <a:fillRect t="-8333" b="-26667"/>
                  </a:stretch>
                </a:blipFill>
              </p:spPr>
              <p:txBody>
                <a:bodyPr/>
                <a:lstStyle/>
                <a:p>
                  <a:r>
                    <a:rPr lang="en-US">
                      <a:noFill/>
                    </a:rPr>
                    <a:t> </a:t>
                  </a:r>
                </a:p>
              </p:txBody>
            </p:sp>
          </mc:Fallback>
        </mc:AlternateContent>
      </p:grpSp>
      <p:grpSp>
        <p:nvGrpSpPr>
          <p:cNvPr id="42" name="Group 41"/>
          <p:cNvGrpSpPr/>
          <p:nvPr/>
        </p:nvGrpSpPr>
        <p:grpSpPr>
          <a:xfrm flipH="1">
            <a:off x="838199" y="3802618"/>
            <a:ext cx="3809996" cy="369332"/>
            <a:chOff x="4648200" y="3333750"/>
            <a:chExt cx="1482967" cy="369332"/>
          </a:xfrm>
        </p:grpSpPr>
        <p:cxnSp>
          <p:nvCxnSpPr>
            <p:cNvPr id="43" name="Straight Arrow Connector 42"/>
            <p:cNvCxnSpPr/>
            <p:nvPr/>
          </p:nvCxnSpPr>
          <p:spPr bwMode="auto">
            <a:xfrm>
              <a:off x="4648200" y="3562350"/>
              <a:ext cx="1123462" cy="62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44" name="TextBox 43"/>
                <p:cNvSpPr txBox="1"/>
                <p:nvPr/>
              </p:nvSpPr>
              <p:spPr>
                <a:xfrm>
                  <a:off x="5681782" y="3333750"/>
                  <a:ext cx="44938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−3</m:t>
                        </m:r>
                        <m:r>
                          <a:rPr lang="en-US" b="0" i="1" smtClean="0">
                            <a:latin typeface="Cambria Math"/>
                            <a:ea typeface="Cambria Math"/>
                          </a:rPr>
                          <m:t>𝜎</m:t>
                        </m:r>
                      </m:oMath>
                    </m:oMathPara>
                  </a14:m>
                  <a:endParaRPr lang="en-US" dirty="0"/>
                </a:p>
              </p:txBody>
            </p:sp>
          </mc:Choice>
          <mc:Fallback xmlns="">
            <p:sp>
              <p:nvSpPr>
                <p:cNvPr id="44" name="TextBox 43"/>
                <p:cNvSpPr txBox="1">
                  <a:spLocks noRot="1" noChangeAspect="1" noMove="1" noResize="1" noEditPoints="1" noAdjustHandles="1" noChangeArrowheads="1" noChangeShapeType="1" noTextEdit="1"/>
                </p:cNvSpPr>
                <p:nvPr/>
              </p:nvSpPr>
              <p:spPr>
                <a:xfrm>
                  <a:off x="5681782" y="3333750"/>
                  <a:ext cx="449385" cy="369332"/>
                </a:xfrm>
                <a:prstGeom prst="rect">
                  <a:avLst/>
                </a:prstGeom>
                <a:blipFill rotWithShape="1">
                  <a:blip r:embed="rId10"/>
                  <a:stretch>
                    <a:fillRect t="-8333" b="-26667"/>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5" name="TextBox 44"/>
              <p:cNvSpPr txBox="1"/>
              <p:nvPr/>
            </p:nvSpPr>
            <p:spPr>
              <a:xfrm>
                <a:off x="4114801" y="2367975"/>
                <a:ext cx="1010479"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32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t>9</m:t>
                      </m:r>
                      <m:r>
                        <a:rPr lang="en-US" sz="3200" b="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t>9.7</m:t>
                      </m:r>
                      <m:r>
                        <a:rPr lang="en-US" sz="32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t>%</m:t>
                      </m:r>
                    </m:oMath>
                  </m:oMathPara>
                </a14:m>
                <a:endPar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mc:Choice>
        <mc:Fallback xmlns="">
          <p:sp>
            <p:nvSpPr>
              <p:cNvPr id="45" name="TextBox 44"/>
              <p:cNvSpPr txBox="1">
                <a:spLocks noRot="1" noChangeAspect="1" noMove="1" noResize="1" noEditPoints="1" noAdjustHandles="1" noChangeArrowheads="1" noChangeShapeType="1" noTextEdit="1"/>
              </p:cNvSpPr>
              <p:nvPr/>
            </p:nvSpPr>
            <p:spPr>
              <a:xfrm>
                <a:off x="4114801" y="2367975"/>
                <a:ext cx="1010479" cy="584775"/>
              </a:xfrm>
              <a:prstGeom prst="rect">
                <a:avLst/>
              </a:prstGeom>
              <a:blipFill rotWithShape="1">
                <a:blip r:embed="rId11"/>
                <a:stretch>
                  <a:fillRect t="-19792" r="-59036" b="-39583"/>
                </a:stretch>
              </a:blipFill>
            </p:spPr>
            <p:txBody>
              <a:bodyPr/>
              <a:lstStyle/>
              <a:p>
                <a:r>
                  <a:rPr lang="en-US">
                    <a:noFill/>
                  </a:rPr>
                  <a:t> </a:t>
                </a:r>
              </a:p>
            </p:txBody>
          </p:sp>
        </mc:Fallback>
      </mc:AlternateContent>
      <p:grpSp>
        <p:nvGrpSpPr>
          <p:cNvPr id="9" name="Group 8"/>
          <p:cNvGrpSpPr/>
          <p:nvPr/>
        </p:nvGrpSpPr>
        <p:grpSpPr>
          <a:xfrm>
            <a:off x="4191000" y="1200150"/>
            <a:ext cx="1219200" cy="2895600"/>
            <a:chOff x="4191000" y="1200150"/>
            <a:chExt cx="1219200" cy="2895600"/>
          </a:xfrm>
        </p:grpSpPr>
        <p:cxnSp>
          <p:nvCxnSpPr>
            <p:cNvPr id="6" name="Straight Connector 5"/>
            <p:cNvCxnSpPr/>
            <p:nvPr/>
          </p:nvCxnSpPr>
          <p:spPr bwMode="auto">
            <a:xfrm flipV="1">
              <a:off x="4648200" y="1200150"/>
              <a:ext cx="0" cy="28956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8" name="TextBox 7"/>
                <p:cNvSpPr txBox="1"/>
                <p:nvPr/>
              </p:nvSpPr>
              <p:spPr>
                <a:xfrm>
                  <a:off x="4191000" y="3562350"/>
                  <a:ext cx="12192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i="1" smtClean="0">
                            <a:latin typeface="Cambria Math"/>
                            <a:ea typeface="Cambria Math"/>
                          </a:rPr>
                          <m:t>𝜇</m:t>
                        </m:r>
                      </m:oMath>
                    </m:oMathPara>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4191000" y="3562350"/>
                  <a:ext cx="1219200" cy="523220"/>
                </a:xfrm>
                <a:prstGeom prst="rect">
                  <a:avLst/>
                </a:prstGeom>
                <a:blipFill rotWithShape="1">
                  <a:blip r:embed="rId12"/>
                  <a:stretch>
                    <a:fillRect t="-11628" b="-31395"/>
                  </a:stretch>
                </a:blipFill>
              </p:spPr>
              <p:txBody>
                <a:bodyPr/>
                <a:lstStyle/>
                <a:p>
                  <a:r>
                    <a:rPr lang="en-US">
                      <a:noFill/>
                    </a:rPr>
                    <a:t> </a:t>
                  </a:r>
                </a:p>
              </p:txBody>
            </p:sp>
          </mc:Fallback>
        </mc:AlternateContent>
      </p:grpSp>
    </p:spTree>
    <p:extLst>
      <p:ext uri="{BB962C8B-B14F-4D97-AF65-F5344CB8AC3E}">
        <p14:creationId xmlns:p14="http://schemas.microsoft.com/office/powerpoint/2010/main" val="3302796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right)">
                                      <p:cBhvr>
                                        <p:cTn id="21" dur="500"/>
                                        <p:tgtEl>
                                          <p:spTgt spid="18"/>
                                        </p:tgtEl>
                                      </p:cBhvr>
                                    </p:animEffect>
                                  </p:childTnLst>
                                </p:cTn>
                              </p:par>
                            </p:childTnLst>
                          </p:cTn>
                        </p:par>
                        <p:par>
                          <p:cTn id="22" fill="hold">
                            <p:stCondLst>
                              <p:cond delay="500"/>
                            </p:stCondLst>
                            <p:childTnLst>
                              <p:par>
                                <p:cTn id="23" presetID="22" presetClass="entr" presetSubtype="4"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childTnLst>
                          </p:cTn>
                        </p:par>
                        <p:par>
                          <p:cTn id="30" fill="hold">
                            <p:stCondLst>
                              <p:cond delay="1500"/>
                            </p:stCondLst>
                            <p:childTnLst>
                              <p:par>
                                <p:cTn id="31" presetID="42"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1000"/>
                                        <p:tgtEl>
                                          <p:spTgt spid="23"/>
                                        </p:tgtEl>
                                      </p:cBhvr>
                                    </p:animEffect>
                                    <p:anim calcmode="lin" valueType="num">
                                      <p:cBhvr>
                                        <p:cTn id="34" dur="1000" fill="hold"/>
                                        <p:tgtEl>
                                          <p:spTgt spid="23"/>
                                        </p:tgtEl>
                                        <p:attrNameLst>
                                          <p:attrName>ppt_x</p:attrName>
                                        </p:attrNameLst>
                                      </p:cBhvr>
                                      <p:tavLst>
                                        <p:tav tm="0">
                                          <p:val>
                                            <p:strVal val="#ppt_x"/>
                                          </p:val>
                                        </p:tav>
                                        <p:tav tm="100000">
                                          <p:val>
                                            <p:strVal val="#ppt_x"/>
                                          </p:val>
                                        </p:tav>
                                      </p:tavLst>
                                    </p:anim>
                                    <p:anim calcmode="lin" valueType="num">
                                      <p:cBhvr>
                                        <p:cTn id="3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childTnLst>
                          </p:cTn>
                        </p:par>
                        <p:par>
                          <p:cTn id="41" fill="hold">
                            <p:stCondLst>
                              <p:cond delay="500"/>
                            </p:stCondLst>
                            <p:childTnLst>
                              <p:par>
                                <p:cTn id="42" presetID="22" presetClass="entr" presetSubtype="4" fill="hold"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down)">
                                      <p:cBhvr>
                                        <p:cTn id="44" dur="500"/>
                                        <p:tgtEl>
                                          <p:spTgt spid="25"/>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2" fill="hold" nodeType="click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right)">
                                      <p:cBhvr>
                                        <p:cTn id="49" dur="500"/>
                                        <p:tgtEl>
                                          <p:spTgt spid="30"/>
                                        </p:tgtEl>
                                      </p:cBhvr>
                                    </p:animEffect>
                                  </p:childTnLst>
                                </p:cTn>
                              </p:par>
                            </p:childTnLst>
                          </p:cTn>
                        </p:par>
                        <p:par>
                          <p:cTn id="50" fill="hold">
                            <p:stCondLst>
                              <p:cond delay="500"/>
                            </p:stCondLst>
                            <p:childTnLst>
                              <p:par>
                                <p:cTn id="51" presetID="22" presetClass="entr" presetSubtype="4"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down)">
                                      <p:cBhvr>
                                        <p:cTn id="53" dur="500"/>
                                        <p:tgtEl>
                                          <p:spTgt spid="26"/>
                                        </p:tgtEl>
                                      </p:cBhvr>
                                    </p:animEffect>
                                  </p:childTnLst>
                                </p:cTn>
                              </p:par>
                            </p:childTnLst>
                          </p:cTn>
                        </p:par>
                        <p:par>
                          <p:cTn id="54" fill="hold">
                            <p:stCondLst>
                              <p:cond delay="1000"/>
                            </p:stCondLst>
                            <p:childTnLst>
                              <p:par>
                                <p:cTn id="55" presetID="10" presetClass="entr" presetSubtype="0"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500"/>
                                        <p:tgtEl>
                                          <p:spTgt spid="24"/>
                                        </p:tgtEl>
                                      </p:cBhvr>
                                    </p:animEffect>
                                  </p:childTnLst>
                                </p:cTn>
                              </p:par>
                            </p:childTnLst>
                          </p:cTn>
                        </p:par>
                        <p:par>
                          <p:cTn id="58" fill="hold">
                            <p:stCondLst>
                              <p:cond delay="1500"/>
                            </p:stCondLst>
                            <p:childTnLst>
                              <p:par>
                                <p:cTn id="59" presetID="42" presetClass="entr" presetSubtype="0" fill="hold" grpId="0" nodeType="after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fade">
                                      <p:cBhvr>
                                        <p:cTn id="61" dur="1000"/>
                                        <p:tgtEl>
                                          <p:spTgt spid="33"/>
                                        </p:tgtEl>
                                      </p:cBhvr>
                                    </p:animEffect>
                                    <p:anim calcmode="lin" valueType="num">
                                      <p:cBhvr>
                                        <p:cTn id="62" dur="1000" fill="hold"/>
                                        <p:tgtEl>
                                          <p:spTgt spid="33"/>
                                        </p:tgtEl>
                                        <p:attrNameLst>
                                          <p:attrName>ppt_x</p:attrName>
                                        </p:attrNameLst>
                                      </p:cBhvr>
                                      <p:tavLst>
                                        <p:tav tm="0">
                                          <p:val>
                                            <p:strVal val="#ppt_x"/>
                                          </p:val>
                                        </p:tav>
                                        <p:tav tm="100000">
                                          <p:val>
                                            <p:strVal val="#ppt_x"/>
                                          </p:val>
                                        </p:tav>
                                      </p:tavLst>
                                    </p:anim>
                                    <p:anim calcmode="lin" valueType="num">
                                      <p:cBhvr>
                                        <p:cTn id="63"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wipe(left)">
                                      <p:cBhvr>
                                        <p:cTn id="68" dur="500"/>
                                        <p:tgtEl>
                                          <p:spTgt spid="39"/>
                                        </p:tgtEl>
                                      </p:cBhvr>
                                    </p:animEffect>
                                  </p:childTnLst>
                                </p:cTn>
                              </p:par>
                            </p:childTnLst>
                          </p:cTn>
                        </p:par>
                        <p:par>
                          <p:cTn id="69" fill="hold">
                            <p:stCondLst>
                              <p:cond delay="500"/>
                            </p:stCondLst>
                            <p:childTnLst>
                              <p:par>
                                <p:cTn id="70" presetID="22" presetClass="entr" presetSubtype="4" fill="hold"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wipe(down)">
                                      <p:cBhvr>
                                        <p:cTn id="72" dur="500"/>
                                        <p:tgtEl>
                                          <p:spTgt spid="37"/>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2" fill="hold" nodeType="click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wipe(right)">
                                      <p:cBhvr>
                                        <p:cTn id="77" dur="500"/>
                                        <p:tgtEl>
                                          <p:spTgt spid="42"/>
                                        </p:tgtEl>
                                      </p:cBhvr>
                                    </p:animEffect>
                                  </p:childTnLst>
                                </p:cTn>
                              </p:par>
                            </p:childTnLst>
                          </p:cTn>
                        </p:par>
                        <p:par>
                          <p:cTn id="78" fill="hold">
                            <p:stCondLst>
                              <p:cond delay="500"/>
                            </p:stCondLst>
                            <p:childTnLst>
                              <p:par>
                                <p:cTn id="79" presetID="22" presetClass="entr" presetSubtype="4" fill="hold" nodeType="after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wipe(down)">
                                      <p:cBhvr>
                                        <p:cTn id="81" dur="500"/>
                                        <p:tgtEl>
                                          <p:spTgt spid="38"/>
                                        </p:tgtEl>
                                      </p:cBhvr>
                                    </p:animEffect>
                                  </p:childTnLst>
                                </p:cTn>
                              </p:par>
                            </p:childTnLst>
                          </p:cTn>
                        </p:par>
                        <p:par>
                          <p:cTn id="82" fill="hold">
                            <p:stCondLst>
                              <p:cond delay="1000"/>
                            </p:stCondLst>
                            <p:childTnLst>
                              <p:par>
                                <p:cTn id="83" presetID="10" presetClass="entr" presetSubtype="0" fill="hold" nodeType="after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500"/>
                                        <p:tgtEl>
                                          <p:spTgt spid="36"/>
                                        </p:tgtEl>
                                      </p:cBhvr>
                                    </p:animEffect>
                                  </p:childTnLst>
                                </p:cTn>
                              </p:par>
                            </p:childTnLst>
                          </p:cTn>
                        </p:par>
                        <p:par>
                          <p:cTn id="86" fill="hold">
                            <p:stCondLst>
                              <p:cond delay="1500"/>
                            </p:stCondLst>
                            <p:childTnLst>
                              <p:par>
                                <p:cTn id="87" presetID="42" presetClass="entr" presetSubtype="0" fill="hold" grpId="0" nodeType="after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fade">
                                      <p:cBhvr>
                                        <p:cTn id="89" dur="1000"/>
                                        <p:tgtEl>
                                          <p:spTgt spid="45"/>
                                        </p:tgtEl>
                                      </p:cBhvr>
                                    </p:animEffect>
                                    <p:anim calcmode="lin" valueType="num">
                                      <p:cBhvr>
                                        <p:cTn id="90" dur="1000" fill="hold"/>
                                        <p:tgtEl>
                                          <p:spTgt spid="45"/>
                                        </p:tgtEl>
                                        <p:attrNameLst>
                                          <p:attrName>ppt_x</p:attrName>
                                        </p:attrNameLst>
                                      </p:cBhvr>
                                      <p:tavLst>
                                        <p:tav tm="0">
                                          <p:val>
                                            <p:strVal val="#ppt_x"/>
                                          </p:val>
                                        </p:tav>
                                        <p:tav tm="100000">
                                          <p:val>
                                            <p:strVal val="#ppt_x"/>
                                          </p:val>
                                        </p:tav>
                                      </p:tavLst>
                                    </p:anim>
                                    <p:anim calcmode="lin" valueType="num">
                                      <p:cBhvr>
                                        <p:cTn id="91"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3" grpId="0"/>
      <p:bldP spid="4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Central Limit Theorem</a:t>
            </a:r>
            <a:endParaRPr lang="en-US" dirty="0"/>
          </a:p>
        </p:txBody>
      </p:sp>
      <p:sp>
        <p:nvSpPr>
          <p:cNvPr id="3" name="Content Placeholder 2"/>
          <p:cNvSpPr>
            <a:spLocks noGrp="1"/>
          </p:cNvSpPr>
          <p:nvPr>
            <p:ph idx="1"/>
          </p:nvPr>
        </p:nvSpPr>
        <p:spPr>
          <a:xfrm>
            <a:off x="1600200" y="685801"/>
            <a:ext cx="7086600" cy="3562349"/>
          </a:xfrm>
        </p:spPr>
        <p:txBody>
          <a:bodyPr/>
          <a:lstStyle/>
          <a:p>
            <a:pPr marL="0" indent="0">
              <a:buNone/>
            </a:pPr>
            <a:r>
              <a:rPr lang="en-US" sz="2400" dirty="0" smtClean="0"/>
              <a:t>Sampling Distribution</a:t>
            </a:r>
          </a:p>
          <a:p>
            <a:pPr marL="0" indent="0">
              <a:buNone/>
            </a:pPr>
            <a:r>
              <a:rPr lang="en-US" sz="2400" dirty="0" smtClean="0"/>
              <a:t>      Is the probability distribution of a sample statistic that is formed when samples of </a:t>
            </a:r>
            <a:r>
              <a:rPr lang="en-US" sz="2400" i="1" dirty="0" smtClean="0">
                <a:solidFill>
                  <a:schemeClr val="accent6">
                    <a:lumMod val="50000"/>
                  </a:schemeClr>
                </a:solidFill>
              </a:rPr>
              <a:t>size n</a:t>
            </a:r>
            <a:r>
              <a:rPr lang="en-US" sz="2400" dirty="0" smtClean="0"/>
              <a:t> is repeatedly  taken from a population. </a:t>
            </a:r>
            <a:r>
              <a:rPr lang="en-US" sz="2400" i="1" dirty="0" smtClean="0"/>
              <a:t>If the sample statistic is the sample mean, then the distribution is the </a:t>
            </a:r>
            <a:r>
              <a:rPr lang="en-US" sz="2400" i="1" dirty="0" smtClean="0">
                <a:solidFill>
                  <a:schemeClr val="accent6">
                    <a:lumMod val="50000"/>
                  </a:schemeClr>
                </a:solidFill>
              </a:rPr>
              <a:t>sampling distribution sample mean. </a:t>
            </a:r>
            <a:endParaRPr lang="en-US" sz="2400" i="1" dirty="0">
              <a:solidFill>
                <a:schemeClr val="accent6">
                  <a:lumMod val="50000"/>
                </a:schemeClr>
              </a:solidFill>
            </a:endParaRPr>
          </a:p>
        </p:txBody>
      </p:sp>
      <p:grpSp>
        <p:nvGrpSpPr>
          <p:cNvPr id="4" name="Group 3"/>
          <p:cNvGrpSpPr/>
          <p:nvPr/>
        </p:nvGrpSpPr>
        <p:grpSpPr>
          <a:xfrm flipH="1">
            <a:off x="8395830" y="57150"/>
            <a:ext cx="671970" cy="930642"/>
            <a:chOff x="7391400" y="3181350"/>
            <a:chExt cx="1738312" cy="297180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67600" y="3257550"/>
              <a:ext cx="1600200" cy="1378112"/>
            </a:xfrm>
            <a:prstGeom prst="rect">
              <a:avLst/>
            </a:prstGeom>
          </p:spPr>
        </p:pic>
        <p:pic>
          <p:nvPicPr>
            <p:cNvPr id="6" name="Picture 4"/>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3181350"/>
              <a:ext cx="1738312"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mc:AlternateContent xmlns:mc="http://schemas.openxmlformats.org/markup-compatibility/2006" xmlns:a14="http://schemas.microsoft.com/office/drawing/2010/main">
        <mc:Choice Requires="a14">
          <p:sp>
            <p:nvSpPr>
              <p:cNvPr id="10" name="TextBox 9"/>
              <p:cNvSpPr txBox="1"/>
              <p:nvPr/>
            </p:nvSpPr>
            <p:spPr>
              <a:xfrm>
                <a:off x="3124200" y="3486150"/>
                <a:ext cx="3099888" cy="96866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t>𝑧</m:t>
                      </m:r>
                      <m:r>
                        <a:rPr lang="en-US" sz="28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t>=</m:t>
                      </m:r>
                      <m:f>
                        <m:fPr>
                          <m:ctrlPr>
                            <a:rPr lang="en-US" sz="28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ctrlPr>
                        </m:fPr>
                        <m:num>
                          <m:acc>
                            <m:accPr>
                              <m:chr m:val="̅"/>
                              <m:ctrlPr>
                                <a:rPr lang="en-US" sz="28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ctrlPr>
                            </m:accPr>
                            <m:e>
                              <m:r>
                                <a:rPr lang="en-US" sz="28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t>𝑥</m:t>
                              </m:r>
                            </m:e>
                          </m:acc>
                          <m:r>
                            <a:rPr lang="en-US" sz="28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t>−</m:t>
                          </m:r>
                          <m:r>
                            <a:rPr lang="en-US" sz="28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ea typeface="Cambria Math"/>
                            </a:rPr>
                            <m:t>𝜇</m:t>
                          </m:r>
                        </m:num>
                        <m:den>
                          <m:sSub>
                            <m:sSubPr>
                              <m:ctrlPr>
                                <a:rPr lang="en-US" sz="28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ea typeface="Cambria Math"/>
                                </a:rPr>
                              </m:ctrlPr>
                            </m:sSubPr>
                            <m:e>
                              <m:r>
                                <a:rPr lang="en-US" sz="28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ea typeface="Cambria Math"/>
                                </a:rPr>
                                <m:t>𝜎</m:t>
                              </m:r>
                            </m:e>
                            <m:sub>
                              <m:acc>
                                <m:accPr>
                                  <m:chr m:val="̅"/>
                                  <m:ctrlPr>
                                    <a:rPr lang="en-US" sz="28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ea typeface="Cambria Math"/>
                                    </a:rPr>
                                  </m:ctrlPr>
                                </m:accPr>
                                <m:e>
                                  <m:r>
                                    <a:rPr lang="en-US" sz="28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ea typeface="Cambria Math"/>
                                    </a:rPr>
                                    <m:t>𝑥</m:t>
                                  </m:r>
                                </m:e>
                              </m:acc>
                            </m:sub>
                          </m:sSub>
                        </m:den>
                      </m:f>
                      <m:r>
                        <a:rPr lang="en-US" sz="28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ea typeface="Cambria Math"/>
                        </a:rPr>
                        <m:t>=</m:t>
                      </m:r>
                      <m:f>
                        <m:fPr>
                          <m:ctrlPr>
                            <a:rPr lang="en-US" sz="2800" i="1">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ctrlPr>
                        </m:fPr>
                        <m:num>
                          <m:acc>
                            <m:accPr>
                              <m:chr m:val="̅"/>
                              <m:ctrlPr>
                                <a:rPr lang="en-US" sz="2800" i="1">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ctrlPr>
                            </m:accPr>
                            <m:e>
                              <m:r>
                                <a:rPr lang="en-US" sz="2800" i="1">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t>𝑥</m:t>
                              </m:r>
                            </m:e>
                          </m:acc>
                          <m:r>
                            <a:rPr lang="en-US" sz="2800" i="1">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rPr>
                            <m:t>−</m:t>
                          </m:r>
                          <m:r>
                            <a:rPr lang="en-US" sz="2800" i="1">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ea typeface="Cambria Math"/>
                            </a:rPr>
                            <m:t>𝜇</m:t>
                          </m:r>
                        </m:num>
                        <m:den>
                          <m:f>
                            <m:fPr>
                              <m:type m:val="lin"/>
                              <m:ctrlPr>
                                <a:rPr lang="en-US" sz="28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ea typeface="Cambria Math"/>
                                </a:rPr>
                              </m:ctrlPr>
                            </m:fPr>
                            <m:num>
                              <m:r>
                                <a:rPr lang="en-US" sz="28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ea typeface="Cambria Math"/>
                                </a:rPr>
                                <m:t>𝜎</m:t>
                              </m:r>
                            </m:num>
                            <m:den>
                              <m:rad>
                                <m:radPr>
                                  <m:degHide m:val="on"/>
                                  <m:ctrlPr>
                                    <a:rPr lang="en-US" sz="28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ea typeface="Cambria Math"/>
                                    </a:rPr>
                                  </m:ctrlPr>
                                </m:radPr>
                                <m:deg/>
                                <m:e>
                                  <m:r>
                                    <a:rPr lang="en-US" sz="2800" i="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Math"/>
                                      <a:ea typeface="Cambria Math"/>
                                    </a:rPr>
                                    <m:t>𝑛</m:t>
                                  </m:r>
                                </m:e>
                              </m:rad>
                            </m:den>
                          </m:f>
                        </m:den>
                      </m:f>
                    </m:oMath>
                  </m:oMathPara>
                </a14:m>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124200" y="3486150"/>
                <a:ext cx="3099888" cy="968663"/>
              </a:xfrm>
              <a:prstGeom prst="rect">
                <a:avLst/>
              </a:prstGeom>
              <a:blipFill rotWithShape="1">
                <a:blip r:embed="rId4"/>
                <a:stretch>
                  <a:fillRect r="-6890" b="-1258"/>
                </a:stretch>
              </a:blipFill>
            </p:spPr>
            <p:txBody>
              <a:bodyPr/>
              <a:lstStyle/>
              <a:p>
                <a:r>
                  <a:rPr lang="en-US">
                    <a:noFill/>
                  </a:rPr>
                  <a:t> </a:t>
                </a:r>
              </a:p>
            </p:txBody>
          </p:sp>
        </mc:Fallback>
      </mc:AlternateContent>
    </p:spTree>
    <p:extLst>
      <p:ext uri="{BB962C8B-B14F-4D97-AF65-F5344CB8AC3E}">
        <p14:creationId xmlns:p14="http://schemas.microsoft.com/office/powerpoint/2010/main" val="83608969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2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iterate type="lt">
                                    <p:tmPct val="10000"/>
                                  </p:iterate>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2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2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600200" y="685801"/>
                <a:ext cx="7086600" cy="2038349"/>
              </a:xfrm>
            </p:spPr>
            <p:txBody>
              <a:bodyPr/>
              <a:lstStyle/>
              <a:p>
                <a:r>
                  <a:rPr lang="en-US" sz="2000" spc="50" dirty="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rPr>
                  <a:t>The population mean annual salary for plumbers is </a:t>
                </a:r>
                <a14:m>
                  <m:oMath xmlns:m="http://schemas.openxmlformats.org/officeDocument/2006/math">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𝝁</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𝟑</m:t>
                    </m:r>
                    <m:r>
                      <a:rPr lang="en-US" sz="2000" b="1"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𝟐</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m:t>
                    </m:r>
                    <m:r>
                      <a:rPr lang="en-US" sz="2000" b="1"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𝟓</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𝟎𝟎</m:t>
                    </m:r>
                  </m:oMath>
                </a14:m>
                <a:r>
                  <a:rPr lang="en-US" sz="2000" spc="50" dirty="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rPr>
                  <a:t>. A random sample of 42 plumbers is drawn from this population. What is the probability that the mean salary of the sample, </a:t>
                </a:r>
                <a14:m>
                  <m:oMath xmlns:m="http://schemas.openxmlformats.org/officeDocument/2006/math">
                    <m:acc>
                      <m:accPr>
                        <m:chr m:val="̅"/>
                        <m:ctrlP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rPr>
                        </m:ctrlPr>
                      </m:accPr>
                      <m:e>
                        <m:r>
                          <a:rPr lang="en-US" sz="2000" b="1"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rPr>
                          <m:t>𝒙</m:t>
                        </m:r>
                      </m:e>
                    </m:acc>
                  </m:oMath>
                </a14:m>
                <a:r>
                  <a:rPr lang="en-US" sz="2000" spc="50" dirty="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rPr>
                  <a:t>, is less than </a:t>
                </a:r>
                <a14:m>
                  <m:oMath xmlns:m="http://schemas.openxmlformats.org/officeDocument/2006/math">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rPr>
                      <m:t>$</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rPr>
                      <m:t>𝟑𝟎</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rPr>
                      <m:t>,</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rPr>
                      <m:t>𝟎𝟎𝟎</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rPr>
                      <m:t>?</m:t>
                    </m:r>
                  </m:oMath>
                </a14:m>
                <a:r>
                  <a:rPr lang="en-US" sz="2000" spc="50" dirty="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rPr>
                  <a:t> Assume </a:t>
                </a:r>
                <a14:m>
                  <m:oMath xmlns:m="http://schemas.openxmlformats.org/officeDocument/2006/math">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𝝈</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𝟓</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𝟔𝟎𝟎</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m:t>
                    </m:r>
                  </m:oMath>
                </a14:m>
                <a:r>
                  <a:rPr lang="en-US" sz="2000" spc="50" dirty="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rPr>
                  <a:t> </a:t>
                </a:r>
                <a:endParaRPr lang="en-US" sz="2000" spc="50" dirty="0">
                  <a:ln w="12700" cmpd="sng">
                    <a:solidFill>
                      <a:sysClr val="windowText" lastClr="000000"/>
                    </a:solidFill>
                    <a:prstDash val="solid"/>
                  </a:ln>
                  <a:solidFill>
                    <a:sysClr val="windowText" lastClr="000000"/>
                  </a:solidFill>
                  <a:effectLst>
                    <a:glow rad="53100">
                      <a:schemeClr val="accent6">
                        <a:satMod val="180000"/>
                        <a:alpha val="30000"/>
                      </a:schemeClr>
                    </a:glow>
                  </a:effectLst>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600200" y="685801"/>
                <a:ext cx="7086600" cy="2038349"/>
              </a:xfrm>
              <a:blipFill rotWithShape="1">
                <a:blip r:embed="rId2"/>
                <a:stretch>
                  <a:fillRect l="-1291" t="-2994" r="-1463"/>
                </a:stretch>
              </a:blipFill>
            </p:spPr>
            <p:txBody>
              <a:bodyPr/>
              <a:lstStyle/>
              <a:p>
                <a:r>
                  <a:rPr lang="en-US">
                    <a:noFill/>
                  </a:rPr>
                  <a:t> </a:t>
                </a:r>
              </a:p>
            </p:txBody>
          </p:sp>
        </mc:Fallback>
      </mc:AlternateContent>
      <p:grpSp>
        <p:nvGrpSpPr>
          <p:cNvPr id="4" name="Group 3"/>
          <p:cNvGrpSpPr/>
          <p:nvPr/>
        </p:nvGrpSpPr>
        <p:grpSpPr>
          <a:xfrm flipH="1">
            <a:off x="8395830" y="57150"/>
            <a:ext cx="671970" cy="930642"/>
            <a:chOff x="7391400" y="3181350"/>
            <a:chExt cx="1738312" cy="297180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600" y="3257550"/>
              <a:ext cx="1600200" cy="1378112"/>
            </a:xfrm>
            <a:prstGeom prst="rect">
              <a:avLst/>
            </a:prstGeom>
          </p:spPr>
        </p:pic>
        <p:pic>
          <p:nvPicPr>
            <p:cNvPr id="6" name="Picture 4"/>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400" y="3181350"/>
              <a:ext cx="1738312"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mc:AlternateContent xmlns:mc="http://schemas.openxmlformats.org/markup-compatibility/2006" xmlns:a14="http://schemas.microsoft.com/office/drawing/2010/main">
        <mc:Choice Requires="a14">
          <p:sp>
            <p:nvSpPr>
              <p:cNvPr id="7" name="Content Placeholder 2"/>
              <p:cNvSpPr txBox="1">
                <a:spLocks/>
              </p:cNvSpPr>
              <p:nvPr/>
            </p:nvSpPr>
            <p:spPr bwMode="auto">
              <a:xfrm>
                <a:off x="1676400" y="2286001"/>
                <a:ext cx="7086600" cy="2038349"/>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o"/>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o"/>
                  <a:defRPr sz="2800" b="1">
                    <a:solidFill>
                      <a:schemeClr val="tx1"/>
                    </a:solidFill>
                    <a:latin typeface="+mn-lt"/>
                  </a:defRPr>
                </a:lvl2pPr>
                <a:lvl3pPr marL="1143000" indent="-228600" algn="l" rtl="0" eaLnBrk="1" fontAlgn="base" hangingPunct="1">
                  <a:spcBef>
                    <a:spcPct val="20000"/>
                  </a:spcBef>
                  <a:spcAft>
                    <a:spcPct val="0"/>
                  </a:spcAft>
                  <a:buChar char="o"/>
                  <a:defRPr sz="2400" b="1">
                    <a:solidFill>
                      <a:schemeClr val="tx1"/>
                    </a:solidFill>
                    <a:latin typeface="+mn-lt"/>
                  </a:defRPr>
                </a:lvl3pPr>
                <a:lvl4pPr marL="1600200" indent="-228600" algn="l" rtl="0" eaLnBrk="1" fontAlgn="base" hangingPunct="1">
                  <a:spcBef>
                    <a:spcPct val="20000"/>
                  </a:spcBef>
                  <a:spcAft>
                    <a:spcPct val="0"/>
                  </a:spcAft>
                  <a:buChar char="o"/>
                  <a:defRPr sz="2000" b="1">
                    <a:solidFill>
                      <a:schemeClr val="tx1"/>
                    </a:solidFill>
                    <a:latin typeface="+mn-lt"/>
                  </a:defRPr>
                </a:lvl4pPr>
                <a:lvl5pPr marL="2057400" indent="-228600" algn="l" rtl="0" eaLnBrk="1" fontAlgn="base" hangingPunct="1">
                  <a:spcBef>
                    <a:spcPct val="20000"/>
                  </a:spcBef>
                  <a:spcAft>
                    <a:spcPct val="0"/>
                  </a:spcAft>
                  <a:buChar char="o"/>
                  <a:defRPr sz="2000" b="1">
                    <a:solidFill>
                      <a:schemeClr val="tx1"/>
                    </a:solidFill>
                    <a:latin typeface="+mn-lt"/>
                  </a:defRPr>
                </a:lvl5pPr>
                <a:lvl6pPr marL="2514600" indent="-228600" algn="l" rtl="0" eaLnBrk="1" fontAlgn="base" hangingPunct="1">
                  <a:spcBef>
                    <a:spcPct val="20000"/>
                  </a:spcBef>
                  <a:spcAft>
                    <a:spcPct val="0"/>
                  </a:spcAft>
                  <a:buChar char="o"/>
                  <a:defRPr sz="2000" b="1">
                    <a:solidFill>
                      <a:schemeClr val="tx1"/>
                    </a:solidFill>
                    <a:latin typeface="+mn-lt"/>
                  </a:defRPr>
                </a:lvl6pPr>
                <a:lvl7pPr marL="2971800" indent="-228600" algn="l" rtl="0" eaLnBrk="1" fontAlgn="base" hangingPunct="1">
                  <a:spcBef>
                    <a:spcPct val="20000"/>
                  </a:spcBef>
                  <a:spcAft>
                    <a:spcPct val="0"/>
                  </a:spcAft>
                  <a:buChar char="o"/>
                  <a:defRPr sz="2000" b="1">
                    <a:solidFill>
                      <a:schemeClr val="tx1"/>
                    </a:solidFill>
                    <a:latin typeface="+mn-lt"/>
                  </a:defRPr>
                </a:lvl7pPr>
                <a:lvl8pPr marL="3429000" indent="-228600" algn="l" rtl="0" eaLnBrk="1" fontAlgn="base" hangingPunct="1">
                  <a:spcBef>
                    <a:spcPct val="20000"/>
                  </a:spcBef>
                  <a:spcAft>
                    <a:spcPct val="0"/>
                  </a:spcAft>
                  <a:buChar char="o"/>
                  <a:defRPr sz="2000" b="1">
                    <a:solidFill>
                      <a:schemeClr val="tx1"/>
                    </a:solidFill>
                    <a:latin typeface="+mn-lt"/>
                  </a:defRPr>
                </a:lvl8pPr>
                <a:lvl9pPr marL="3886200" indent="-228600" algn="l" rtl="0" eaLnBrk="1" fontAlgn="base" hangingPunct="1">
                  <a:spcBef>
                    <a:spcPct val="20000"/>
                  </a:spcBef>
                  <a:spcAft>
                    <a:spcPct val="0"/>
                  </a:spcAft>
                  <a:buChar char="o"/>
                  <a:defRPr sz="2000" b="1">
                    <a:solidFill>
                      <a:schemeClr val="tx1"/>
                    </a:solidFill>
                    <a:latin typeface="+mn-lt"/>
                  </a:defRPr>
                </a:lvl9pPr>
              </a:lstStyle>
              <a:p>
                <a:r>
                  <a:rPr lang="en-US" sz="2000" spc="50" dirty="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rPr>
                  <a:t>The population mean annual salary for registered nurses is </a:t>
                </a:r>
                <a14:m>
                  <m:oMath xmlns:m="http://schemas.openxmlformats.org/officeDocument/2006/math">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𝝁</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𝟑𝟑</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𝟎𝟎𝟎</m:t>
                    </m:r>
                  </m:oMath>
                </a14:m>
                <a:r>
                  <a:rPr lang="en-US" sz="2000" spc="50" dirty="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rPr>
                  <a:t>. A random sample of 35 registered nurses is drawn from this population. What is the probability that the mean salary of the sample, </a:t>
                </a:r>
                <a14:m>
                  <m:oMath xmlns:m="http://schemas.openxmlformats.org/officeDocument/2006/math">
                    <m:acc>
                      <m:accPr>
                        <m:chr m:val="̅"/>
                        <m:ctrlP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rPr>
                        </m:ctrlPr>
                      </m:accPr>
                      <m:e>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rPr>
                          <m:t>𝒙</m:t>
                        </m:r>
                      </m:e>
                    </m:acc>
                  </m:oMath>
                </a14:m>
                <a:r>
                  <a:rPr lang="en-US" sz="2000" spc="50" dirty="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rPr>
                  <a:t>, is less than </a:t>
                </a:r>
                <a14:m>
                  <m:oMath xmlns:m="http://schemas.openxmlformats.org/officeDocument/2006/math">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rPr>
                      <m:t>$</m:t>
                    </m:r>
                    <m:r>
                      <a:rPr lang="en-US" sz="2000" b="1"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rPr>
                      <m:t>𝟐𝟗</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rPr>
                      <m:t>,</m:t>
                    </m:r>
                    <m:r>
                      <a:rPr lang="en-US" sz="2000" b="1"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rPr>
                      <m:t>𝟓</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rPr>
                      <m:t>𝟎𝟎</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rPr>
                      <m:t>?</m:t>
                    </m:r>
                  </m:oMath>
                </a14:m>
                <a:r>
                  <a:rPr lang="en-US" sz="2000" spc="50" dirty="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rPr>
                  <a:t> Assume </a:t>
                </a:r>
                <a14:m>
                  <m:oMath xmlns:m="http://schemas.openxmlformats.org/officeDocument/2006/math">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𝝈</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m:t>
                    </m:r>
                    <m:r>
                      <a:rPr lang="en-US" sz="2000" b="1"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𝟏𝟕𝟎</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𝟎𝟎</m:t>
                    </m:r>
                    <m:r>
                      <a:rPr lang="en-US" sz="2000" i="1" spc="5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latin typeface="Cambria Math"/>
                        <a:ea typeface="Cambria Math"/>
                      </a:rPr>
                      <m:t>.</m:t>
                    </m:r>
                  </m:oMath>
                </a14:m>
                <a:r>
                  <a:rPr lang="en-US" sz="2000" spc="50" dirty="0" smtClean="0">
                    <a:ln w="12700" cmpd="sng">
                      <a:solidFill>
                        <a:sysClr val="windowText" lastClr="000000"/>
                      </a:solidFill>
                      <a:prstDash val="solid"/>
                    </a:ln>
                    <a:solidFill>
                      <a:sysClr val="windowText" lastClr="000000"/>
                    </a:solidFill>
                    <a:effectLst>
                      <a:glow rad="53100">
                        <a:schemeClr val="accent6">
                          <a:satMod val="180000"/>
                          <a:alpha val="30000"/>
                        </a:schemeClr>
                      </a:glow>
                    </a:effectLst>
                  </a:rPr>
                  <a:t> </a:t>
                </a:r>
                <a:endParaRPr lang="en-US" sz="2000" spc="50" dirty="0">
                  <a:ln w="12700" cmpd="sng">
                    <a:solidFill>
                      <a:sysClr val="windowText" lastClr="000000"/>
                    </a:solidFill>
                    <a:prstDash val="solid"/>
                  </a:ln>
                  <a:solidFill>
                    <a:sysClr val="windowText" lastClr="000000"/>
                  </a:solidFill>
                  <a:effectLst>
                    <a:glow rad="53100">
                      <a:schemeClr val="accent6">
                        <a:satMod val="180000"/>
                        <a:alpha val="30000"/>
                      </a:schemeClr>
                    </a:glow>
                  </a:effectLst>
                </a:endParaRPr>
              </a:p>
            </p:txBody>
          </p:sp>
        </mc:Choice>
        <mc:Fallback xmlns="">
          <p:sp>
            <p:nvSpPr>
              <p:cNvPr id="7" name="Content Placeholder 2"/>
              <p:cNvSpPr txBox="1">
                <a:spLocks noRot="1" noChangeAspect="1" noMove="1" noResize="1" noEditPoints="1" noAdjustHandles="1" noChangeArrowheads="1" noChangeShapeType="1" noTextEdit="1"/>
              </p:cNvSpPr>
              <p:nvPr/>
            </p:nvSpPr>
            <p:spPr bwMode="auto">
              <a:xfrm>
                <a:off x="1676400" y="2286001"/>
                <a:ext cx="7086600" cy="2038349"/>
              </a:xfrm>
              <a:prstGeom prst="rect">
                <a:avLst/>
              </a:prstGeom>
              <a:blipFill rotWithShape="1">
                <a:blip r:embed="rId5"/>
                <a:stretch>
                  <a:fillRect l="-1290" t="-2695" r="-344" b="-89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Tree>
    <p:extLst>
      <p:ext uri="{BB962C8B-B14F-4D97-AF65-F5344CB8AC3E}">
        <p14:creationId xmlns:p14="http://schemas.microsoft.com/office/powerpoint/2010/main" val="408915314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Approximating a Binomial Distribution</a:t>
            </a:r>
            <a:endParaRPr lang="en-US" sz="32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600200" y="590551"/>
                <a:ext cx="7086600" cy="4004072"/>
              </a:xfrm>
            </p:spPr>
            <p:txBody>
              <a:bodyPr/>
              <a:lstStyle/>
              <a:p>
                <a:r>
                  <a:rPr lang="en-US" dirty="0" smtClean="0">
                    <a:ln>
                      <a:solidFill>
                        <a:sysClr val="windowText" lastClr="000000"/>
                      </a:solidFill>
                    </a:ln>
                    <a:solidFill>
                      <a:sysClr val="windowText" lastClr="000000"/>
                    </a:solidFill>
                  </a:rPr>
                  <a:t>If </a:t>
                </a:r>
                <a14:m>
                  <m:oMath xmlns:m="http://schemas.openxmlformats.org/officeDocument/2006/math">
                    <m:r>
                      <a:rPr lang="en-US" b="1" i="1" smtClean="0">
                        <a:ln>
                          <a:solidFill>
                            <a:sysClr val="windowText" lastClr="000000"/>
                          </a:solidFill>
                        </a:ln>
                        <a:solidFill>
                          <a:sysClr val="windowText" lastClr="000000"/>
                        </a:solidFill>
                        <a:latin typeface="Cambria Math"/>
                      </a:rPr>
                      <m:t>𝒏𝒑</m:t>
                    </m:r>
                    <m:r>
                      <a:rPr lang="en-US" b="1" i="1" smtClean="0">
                        <a:ln>
                          <a:solidFill>
                            <a:sysClr val="windowText" lastClr="000000"/>
                          </a:solidFill>
                        </a:ln>
                        <a:solidFill>
                          <a:sysClr val="windowText" lastClr="000000"/>
                        </a:solidFill>
                        <a:latin typeface="Cambria Math"/>
                        <a:ea typeface="Cambria Math"/>
                      </a:rPr>
                      <m:t>≥</m:t>
                    </m:r>
                    <m:r>
                      <a:rPr lang="en-US" b="1" i="1" smtClean="0">
                        <a:ln>
                          <a:solidFill>
                            <a:sysClr val="windowText" lastClr="000000"/>
                          </a:solidFill>
                        </a:ln>
                        <a:solidFill>
                          <a:sysClr val="windowText" lastClr="000000"/>
                        </a:solidFill>
                        <a:latin typeface="Cambria Math"/>
                        <a:ea typeface="Cambria Math"/>
                      </a:rPr>
                      <m:t>𝟓</m:t>
                    </m:r>
                    <m:r>
                      <a:rPr lang="en-US" b="1" i="1" smtClean="0">
                        <a:ln>
                          <a:solidFill>
                            <a:sysClr val="windowText" lastClr="000000"/>
                          </a:solidFill>
                        </a:ln>
                        <a:solidFill>
                          <a:sysClr val="windowText" lastClr="000000"/>
                        </a:solidFill>
                        <a:latin typeface="Cambria Math"/>
                        <a:ea typeface="Cambria Math"/>
                      </a:rPr>
                      <m:t> </m:t>
                    </m:r>
                    <m:r>
                      <a:rPr lang="en-US" b="1" i="1" smtClean="0">
                        <a:ln>
                          <a:solidFill>
                            <a:sysClr val="windowText" lastClr="000000"/>
                          </a:solidFill>
                        </a:ln>
                        <a:solidFill>
                          <a:sysClr val="windowText" lastClr="000000"/>
                        </a:solidFill>
                        <a:latin typeface="Cambria Math"/>
                        <a:ea typeface="Cambria Math"/>
                      </a:rPr>
                      <m:t>𝒂𝒏𝒅</m:t>
                    </m:r>
                    <m:r>
                      <a:rPr lang="en-US" b="1" i="1" smtClean="0">
                        <a:ln>
                          <a:solidFill>
                            <a:sysClr val="windowText" lastClr="000000"/>
                          </a:solidFill>
                        </a:ln>
                        <a:solidFill>
                          <a:sysClr val="windowText" lastClr="000000"/>
                        </a:solidFill>
                        <a:latin typeface="Cambria Math"/>
                        <a:ea typeface="Cambria Math"/>
                      </a:rPr>
                      <m:t> </m:t>
                    </m:r>
                    <m:r>
                      <a:rPr lang="en-US" b="1" i="1" smtClean="0">
                        <a:ln>
                          <a:solidFill>
                            <a:sysClr val="windowText" lastClr="000000"/>
                          </a:solidFill>
                        </a:ln>
                        <a:solidFill>
                          <a:sysClr val="windowText" lastClr="000000"/>
                        </a:solidFill>
                        <a:latin typeface="Cambria Math"/>
                        <a:ea typeface="Cambria Math"/>
                      </a:rPr>
                      <m:t>𝒏𝒒</m:t>
                    </m:r>
                    <m:r>
                      <a:rPr lang="en-US" b="1" i="1" smtClean="0">
                        <a:ln>
                          <a:solidFill>
                            <a:sysClr val="windowText" lastClr="000000"/>
                          </a:solidFill>
                        </a:ln>
                        <a:solidFill>
                          <a:sysClr val="windowText" lastClr="000000"/>
                        </a:solidFill>
                        <a:latin typeface="Cambria Math"/>
                        <a:ea typeface="Cambria Math"/>
                      </a:rPr>
                      <m:t>≥</m:t>
                    </m:r>
                    <m:r>
                      <a:rPr lang="en-US" b="1" i="1" smtClean="0">
                        <a:ln>
                          <a:solidFill>
                            <a:sysClr val="windowText" lastClr="000000"/>
                          </a:solidFill>
                        </a:ln>
                        <a:solidFill>
                          <a:sysClr val="windowText" lastClr="000000"/>
                        </a:solidFill>
                        <a:latin typeface="Cambria Math"/>
                        <a:ea typeface="Cambria Math"/>
                      </a:rPr>
                      <m:t>𝟓</m:t>
                    </m:r>
                  </m:oMath>
                </a14:m>
                <a:r>
                  <a:rPr lang="en-US" dirty="0" smtClean="0">
                    <a:ln>
                      <a:solidFill>
                        <a:sysClr val="windowText" lastClr="000000"/>
                      </a:solidFill>
                    </a:ln>
                    <a:solidFill>
                      <a:sysClr val="windowText" lastClr="000000"/>
                    </a:solidFill>
                  </a:rPr>
                  <a:t>, then the random variable x is approximately normally distributed, with mean.</a:t>
                </a:r>
              </a:p>
              <a:p>
                <a:pPr marL="0" indent="0">
                  <a:buNone/>
                </a:pPr>
                <a14:m>
                  <m:oMathPara xmlns:m="http://schemas.openxmlformats.org/officeDocument/2006/math">
                    <m:oMathParaPr>
                      <m:jc m:val="centerGroup"/>
                    </m:oMathParaPr>
                    <m:oMath xmlns:m="http://schemas.openxmlformats.org/officeDocument/2006/math">
                      <m:r>
                        <a:rPr lang="en-US" i="1" smtClean="0">
                          <a:ln>
                            <a:solidFill>
                              <a:sysClr val="windowText" lastClr="000000"/>
                            </a:solidFill>
                          </a:ln>
                          <a:solidFill>
                            <a:sysClr val="windowText" lastClr="000000"/>
                          </a:solidFill>
                          <a:latin typeface="Cambria Math"/>
                          <a:ea typeface="Cambria Math"/>
                        </a:rPr>
                        <m:t>𝝁</m:t>
                      </m:r>
                      <m:r>
                        <a:rPr lang="en-US" b="1" i="1" smtClean="0">
                          <a:ln>
                            <a:solidFill>
                              <a:sysClr val="windowText" lastClr="000000"/>
                            </a:solidFill>
                          </a:ln>
                          <a:solidFill>
                            <a:sysClr val="windowText" lastClr="000000"/>
                          </a:solidFill>
                          <a:latin typeface="Cambria Math"/>
                          <a:ea typeface="Cambria Math"/>
                        </a:rPr>
                        <m:t>=</m:t>
                      </m:r>
                      <m:r>
                        <a:rPr lang="en-US" b="1" i="1" smtClean="0">
                          <a:ln>
                            <a:solidFill>
                              <a:sysClr val="windowText" lastClr="000000"/>
                            </a:solidFill>
                          </a:ln>
                          <a:solidFill>
                            <a:sysClr val="windowText" lastClr="000000"/>
                          </a:solidFill>
                          <a:latin typeface="Cambria Math"/>
                          <a:ea typeface="Cambria Math"/>
                        </a:rPr>
                        <m:t>𝒏𝒑</m:t>
                      </m:r>
                    </m:oMath>
                  </m:oMathPara>
                </a14:m>
                <a:endParaRPr lang="en-US" b="1" dirty="0" smtClean="0">
                  <a:ln>
                    <a:solidFill>
                      <a:sysClr val="windowText" lastClr="000000"/>
                    </a:solidFill>
                  </a:ln>
                  <a:solidFill>
                    <a:sysClr val="windowText" lastClr="000000"/>
                  </a:solidFill>
                  <a:ea typeface="Cambria Math"/>
                </a:endParaRPr>
              </a:p>
              <a:p>
                <a:pPr marL="0" indent="0">
                  <a:buNone/>
                </a:pPr>
                <a14:m>
                  <m:oMathPara xmlns:m="http://schemas.openxmlformats.org/officeDocument/2006/math">
                    <m:oMathParaPr>
                      <m:jc m:val="centerGroup"/>
                    </m:oMathParaPr>
                    <m:oMath xmlns:m="http://schemas.openxmlformats.org/officeDocument/2006/math">
                      <m:r>
                        <a:rPr lang="en-US" b="1" i="1" smtClean="0">
                          <a:ln>
                            <a:solidFill>
                              <a:sysClr val="windowText" lastClr="000000"/>
                            </a:solidFill>
                          </a:ln>
                          <a:solidFill>
                            <a:sysClr val="windowText" lastClr="000000"/>
                          </a:solidFill>
                          <a:latin typeface="Cambria Math"/>
                          <a:ea typeface="Cambria Math"/>
                        </a:rPr>
                        <m:t>𝝈</m:t>
                      </m:r>
                      <m:r>
                        <a:rPr lang="en-US" b="1" i="1" smtClean="0">
                          <a:ln>
                            <a:solidFill>
                              <a:sysClr val="windowText" lastClr="000000"/>
                            </a:solidFill>
                          </a:ln>
                          <a:solidFill>
                            <a:sysClr val="windowText" lastClr="000000"/>
                          </a:solidFill>
                          <a:latin typeface="Cambria Math"/>
                          <a:ea typeface="Cambria Math"/>
                        </a:rPr>
                        <m:t>=</m:t>
                      </m:r>
                      <m:rad>
                        <m:radPr>
                          <m:degHide m:val="on"/>
                          <m:ctrlPr>
                            <a:rPr lang="en-US" b="1" i="1" smtClean="0">
                              <a:ln>
                                <a:solidFill>
                                  <a:sysClr val="windowText" lastClr="000000"/>
                                </a:solidFill>
                              </a:ln>
                              <a:solidFill>
                                <a:sysClr val="windowText" lastClr="000000"/>
                              </a:solidFill>
                              <a:latin typeface="Cambria Math"/>
                              <a:ea typeface="Cambria Math"/>
                            </a:rPr>
                          </m:ctrlPr>
                        </m:radPr>
                        <m:deg/>
                        <m:e>
                          <m:r>
                            <a:rPr lang="en-US" b="1" i="1" smtClean="0">
                              <a:ln>
                                <a:solidFill>
                                  <a:sysClr val="windowText" lastClr="000000"/>
                                </a:solidFill>
                              </a:ln>
                              <a:solidFill>
                                <a:sysClr val="windowText" lastClr="000000"/>
                              </a:solidFill>
                              <a:latin typeface="Cambria Math"/>
                              <a:ea typeface="Cambria Math"/>
                            </a:rPr>
                            <m:t>𝒏𝒑𝒒</m:t>
                          </m:r>
                        </m:e>
                      </m:rad>
                    </m:oMath>
                  </m:oMathPara>
                </a14:m>
                <a:endParaRPr lang="en-US" b="1" dirty="0" smtClean="0">
                  <a:ln>
                    <a:solidFill>
                      <a:sysClr val="windowText" lastClr="000000"/>
                    </a:solidFill>
                  </a:ln>
                  <a:solidFill>
                    <a:sysClr val="windowText" lastClr="000000"/>
                  </a:solidFill>
                  <a:ea typeface="Cambria Math"/>
                </a:endParaRPr>
              </a:p>
              <a:p>
                <a:endParaRPr lang="en-US" dirty="0">
                  <a:ln>
                    <a:solidFill>
                      <a:sysClr val="windowText" lastClr="000000"/>
                    </a:solidFill>
                  </a:ln>
                  <a:solidFill>
                    <a:sysClr val="windowText" lastClr="00000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600200" y="590551"/>
                <a:ext cx="7086600" cy="4004072"/>
              </a:xfrm>
              <a:blipFill rotWithShape="1">
                <a:blip r:embed="rId2"/>
                <a:stretch>
                  <a:fillRect l="-2238" t="-1979"/>
                </a:stretch>
              </a:blipFill>
            </p:spPr>
            <p:txBody>
              <a:bodyPr/>
              <a:lstStyle/>
              <a:p>
                <a:r>
                  <a:rPr lang="en-US">
                    <a:noFill/>
                  </a:rPr>
                  <a:t> </a:t>
                </a:r>
              </a:p>
            </p:txBody>
          </p:sp>
        </mc:Fallback>
      </mc:AlternateContent>
    </p:spTree>
    <p:extLst>
      <p:ext uri="{BB962C8B-B14F-4D97-AF65-F5344CB8AC3E}">
        <p14:creationId xmlns:p14="http://schemas.microsoft.com/office/powerpoint/2010/main" val="12176251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1524000" y="666750"/>
            <a:ext cx="70866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o"/>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o"/>
              <a:defRPr sz="2800" b="1">
                <a:solidFill>
                  <a:schemeClr val="tx1"/>
                </a:solidFill>
                <a:latin typeface="+mn-lt"/>
              </a:defRPr>
            </a:lvl2pPr>
            <a:lvl3pPr marL="1143000" indent="-228600" algn="l" rtl="0" eaLnBrk="1" fontAlgn="base" hangingPunct="1">
              <a:spcBef>
                <a:spcPct val="20000"/>
              </a:spcBef>
              <a:spcAft>
                <a:spcPct val="0"/>
              </a:spcAft>
              <a:buChar char="o"/>
              <a:defRPr sz="2400" b="1">
                <a:solidFill>
                  <a:schemeClr val="tx1"/>
                </a:solidFill>
                <a:latin typeface="+mn-lt"/>
              </a:defRPr>
            </a:lvl3pPr>
            <a:lvl4pPr marL="1600200" indent="-228600" algn="l" rtl="0" eaLnBrk="1" fontAlgn="base" hangingPunct="1">
              <a:spcBef>
                <a:spcPct val="20000"/>
              </a:spcBef>
              <a:spcAft>
                <a:spcPct val="0"/>
              </a:spcAft>
              <a:buChar char="o"/>
              <a:defRPr sz="2000" b="1">
                <a:solidFill>
                  <a:schemeClr val="tx1"/>
                </a:solidFill>
                <a:latin typeface="+mn-lt"/>
              </a:defRPr>
            </a:lvl4pPr>
            <a:lvl5pPr marL="2057400" indent="-228600" algn="l" rtl="0" eaLnBrk="1" fontAlgn="base" hangingPunct="1">
              <a:spcBef>
                <a:spcPct val="20000"/>
              </a:spcBef>
              <a:spcAft>
                <a:spcPct val="0"/>
              </a:spcAft>
              <a:buChar char="o"/>
              <a:defRPr sz="2000" b="1">
                <a:solidFill>
                  <a:schemeClr val="tx1"/>
                </a:solidFill>
                <a:latin typeface="+mn-lt"/>
              </a:defRPr>
            </a:lvl5pPr>
            <a:lvl6pPr marL="2514600" indent="-228600" algn="l" rtl="0" eaLnBrk="1" fontAlgn="base" hangingPunct="1">
              <a:spcBef>
                <a:spcPct val="20000"/>
              </a:spcBef>
              <a:spcAft>
                <a:spcPct val="0"/>
              </a:spcAft>
              <a:buChar char="o"/>
              <a:defRPr sz="2000" b="1">
                <a:solidFill>
                  <a:schemeClr val="tx1"/>
                </a:solidFill>
                <a:latin typeface="+mn-lt"/>
              </a:defRPr>
            </a:lvl6pPr>
            <a:lvl7pPr marL="2971800" indent="-228600" algn="l" rtl="0" eaLnBrk="1" fontAlgn="base" hangingPunct="1">
              <a:spcBef>
                <a:spcPct val="20000"/>
              </a:spcBef>
              <a:spcAft>
                <a:spcPct val="0"/>
              </a:spcAft>
              <a:buChar char="o"/>
              <a:defRPr sz="2000" b="1">
                <a:solidFill>
                  <a:schemeClr val="tx1"/>
                </a:solidFill>
                <a:latin typeface="+mn-lt"/>
              </a:defRPr>
            </a:lvl7pPr>
            <a:lvl8pPr marL="3429000" indent="-228600" algn="l" rtl="0" eaLnBrk="1" fontAlgn="base" hangingPunct="1">
              <a:spcBef>
                <a:spcPct val="20000"/>
              </a:spcBef>
              <a:spcAft>
                <a:spcPct val="0"/>
              </a:spcAft>
              <a:buChar char="o"/>
              <a:defRPr sz="2000" b="1">
                <a:solidFill>
                  <a:schemeClr val="tx1"/>
                </a:solidFill>
                <a:latin typeface="+mn-lt"/>
              </a:defRPr>
            </a:lvl8pPr>
            <a:lvl9pPr marL="3886200" indent="-228600" algn="l" rtl="0" eaLnBrk="1" fontAlgn="base" hangingPunct="1">
              <a:spcBef>
                <a:spcPct val="20000"/>
              </a:spcBef>
              <a:spcAft>
                <a:spcPct val="0"/>
              </a:spcAft>
              <a:buChar char="o"/>
              <a:defRPr sz="2000" b="1">
                <a:solidFill>
                  <a:schemeClr val="tx1"/>
                </a:solidFill>
                <a:latin typeface="+mn-lt"/>
              </a:defRPr>
            </a:lvl9pPr>
          </a:lstStyle>
          <a:p>
            <a:pPr marL="0" indent="0">
              <a:buFontTx/>
              <a:buNone/>
            </a:pPr>
            <a:r>
              <a:rPr lang="en-US" sz="1600" dirty="0" smtClean="0">
                <a:ln>
                  <a:solidFill>
                    <a:sysClr val="windowText" lastClr="000000"/>
                  </a:solidFill>
                </a:ln>
                <a:solidFill>
                  <a:sysClr val="windowText" lastClr="000000"/>
                </a:solidFill>
              </a:rPr>
              <a:t>Twenty-nine percent of people in the U.S. say they are confident that the passenger trips to the moon will occur in their lifetime. You randomly select 200 people in the U.S. ask each if he or she thinks passenger trips to the moon will occur in his or her lifetime. What is the probability that at least 50 will say yes?</a:t>
            </a:r>
          </a:p>
          <a:p>
            <a:pPr marL="0" indent="0">
              <a:buFontTx/>
              <a:buNone/>
            </a:pPr>
            <a:endParaRPr lang="en-US" dirty="0"/>
          </a:p>
        </p:txBody>
      </p:sp>
      <p:sp>
        <p:nvSpPr>
          <p:cNvPr id="5" name="Content Placeholder 2"/>
          <p:cNvSpPr txBox="1">
            <a:spLocks/>
          </p:cNvSpPr>
          <p:nvPr/>
        </p:nvSpPr>
        <p:spPr bwMode="auto">
          <a:xfrm>
            <a:off x="1600200" y="2190750"/>
            <a:ext cx="1066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o"/>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o"/>
              <a:defRPr sz="2800" b="1">
                <a:solidFill>
                  <a:schemeClr val="tx1"/>
                </a:solidFill>
                <a:latin typeface="+mn-lt"/>
              </a:defRPr>
            </a:lvl2pPr>
            <a:lvl3pPr marL="1143000" indent="-228600" algn="l" rtl="0" eaLnBrk="1" fontAlgn="base" hangingPunct="1">
              <a:spcBef>
                <a:spcPct val="20000"/>
              </a:spcBef>
              <a:spcAft>
                <a:spcPct val="0"/>
              </a:spcAft>
              <a:buChar char="o"/>
              <a:defRPr sz="2400" b="1">
                <a:solidFill>
                  <a:schemeClr val="tx1"/>
                </a:solidFill>
                <a:latin typeface="+mn-lt"/>
              </a:defRPr>
            </a:lvl3pPr>
            <a:lvl4pPr marL="1600200" indent="-228600" algn="l" rtl="0" eaLnBrk="1" fontAlgn="base" hangingPunct="1">
              <a:spcBef>
                <a:spcPct val="20000"/>
              </a:spcBef>
              <a:spcAft>
                <a:spcPct val="0"/>
              </a:spcAft>
              <a:buChar char="o"/>
              <a:defRPr sz="2000" b="1">
                <a:solidFill>
                  <a:schemeClr val="tx1"/>
                </a:solidFill>
                <a:latin typeface="+mn-lt"/>
              </a:defRPr>
            </a:lvl4pPr>
            <a:lvl5pPr marL="2057400" indent="-228600" algn="l" rtl="0" eaLnBrk="1" fontAlgn="base" hangingPunct="1">
              <a:spcBef>
                <a:spcPct val="20000"/>
              </a:spcBef>
              <a:spcAft>
                <a:spcPct val="0"/>
              </a:spcAft>
              <a:buChar char="o"/>
              <a:defRPr sz="2000" b="1">
                <a:solidFill>
                  <a:schemeClr val="tx1"/>
                </a:solidFill>
                <a:latin typeface="+mn-lt"/>
              </a:defRPr>
            </a:lvl5pPr>
            <a:lvl6pPr marL="2514600" indent="-228600" algn="l" rtl="0" eaLnBrk="1" fontAlgn="base" hangingPunct="1">
              <a:spcBef>
                <a:spcPct val="20000"/>
              </a:spcBef>
              <a:spcAft>
                <a:spcPct val="0"/>
              </a:spcAft>
              <a:buChar char="o"/>
              <a:defRPr sz="2000" b="1">
                <a:solidFill>
                  <a:schemeClr val="tx1"/>
                </a:solidFill>
                <a:latin typeface="+mn-lt"/>
              </a:defRPr>
            </a:lvl6pPr>
            <a:lvl7pPr marL="2971800" indent="-228600" algn="l" rtl="0" eaLnBrk="1" fontAlgn="base" hangingPunct="1">
              <a:spcBef>
                <a:spcPct val="20000"/>
              </a:spcBef>
              <a:spcAft>
                <a:spcPct val="0"/>
              </a:spcAft>
              <a:buChar char="o"/>
              <a:defRPr sz="2000" b="1">
                <a:solidFill>
                  <a:schemeClr val="tx1"/>
                </a:solidFill>
                <a:latin typeface="+mn-lt"/>
              </a:defRPr>
            </a:lvl7pPr>
            <a:lvl8pPr marL="3429000" indent="-228600" algn="l" rtl="0" eaLnBrk="1" fontAlgn="base" hangingPunct="1">
              <a:spcBef>
                <a:spcPct val="20000"/>
              </a:spcBef>
              <a:spcAft>
                <a:spcPct val="0"/>
              </a:spcAft>
              <a:buChar char="o"/>
              <a:defRPr sz="2000" b="1">
                <a:solidFill>
                  <a:schemeClr val="tx1"/>
                </a:solidFill>
                <a:latin typeface="+mn-lt"/>
              </a:defRPr>
            </a:lvl8pPr>
            <a:lvl9pPr marL="3886200" indent="-228600" algn="l" rtl="0" eaLnBrk="1" fontAlgn="base" hangingPunct="1">
              <a:spcBef>
                <a:spcPct val="20000"/>
              </a:spcBef>
              <a:spcAft>
                <a:spcPct val="0"/>
              </a:spcAft>
              <a:buChar char="o"/>
              <a:defRPr sz="2000" b="1">
                <a:solidFill>
                  <a:schemeClr val="tx1"/>
                </a:solidFill>
                <a:latin typeface="+mn-lt"/>
              </a:defRPr>
            </a:lvl9pPr>
          </a:lstStyle>
          <a:p>
            <a:pPr marL="0" indent="0">
              <a:buFontTx/>
              <a:buNone/>
            </a:pPr>
            <a:r>
              <a:rPr lang="en-US" sz="1600" dirty="0" smtClean="0">
                <a:ln>
                  <a:solidFill>
                    <a:sysClr val="windowText" lastClr="000000"/>
                  </a:solidFill>
                </a:ln>
                <a:solidFill>
                  <a:sysClr val="windowText" lastClr="000000"/>
                </a:solidFill>
              </a:rPr>
              <a:t>Solution:</a:t>
            </a:r>
          </a:p>
          <a:p>
            <a:pPr marL="0" indent="0">
              <a:buFontTx/>
              <a:buNone/>
            </a:pPr>
            <a:endParaRPr lang="en-US" dirty="0"/>
          </a:p>
        </p:txBody>
      </p:sp>
      <mc:AlternateContent xmlns:mc="http://schemas.openxmlformats.org/markup-compatibility/2006" xmlns:a14="http://schemas.microsoft.com/office/drawing/2010/main">
        <mc:Choice Requires="a14">
          <p:sp>
            <p:nvSpPr>
              <p:cNvPr id="6" name="Content Placeholder 2"/>
              <p:cNvSpPr txBox="1">
                <a:spLocks/>
              </p:cNvSpPr>
              <p:nvPr/>
            </p:nvSpPr>
            <p:spPr bwMode="auto">
              <a:xfrm>
                <a:off x="1600200" y="2495550"/>
                <a:ext cx="2895600" cy="38100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o"/>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o"/>
                  <a:defRPr sz="2800" b="1">
                    <a:solidFill>
                      <a:schemeClr val="tx1"/>
                    </a:solidFill>
                    <a:latin typeface="+mn-lt"/>
                  </a:defRPr>
                </a:lvl2pPr>
                <a:lvl3pPr marL="1143000" indent="-228600" algn="l" rtl="0" eaLnBrk="1" fontAlgn="base" hangingPunct="1">
                  <a:spcBef>
                    <a:spcPct val="20000"/>
                  </a:spcBef>
                  <a:spcAft>
                    <a:spcPct val="0"/>
                  </a:spcAft>
                  <a:buChar char="o"/>
                  <a:defRPr sz="2400" b="1">
                    <a:solidFill>
                      <a:schemeClr val="tx1"/>
                    </a:solidFill>
                    <a:latin typeface="+mn-lt"/>
                  </a:defRPr>
                </a:lvl3pPr>
                <a:lvl4pPr marL="1600200" indent="-228600" algn="l" rtl="0" eaLnBrk="1" fontAlgn="base" hangingPunct="1">
                  <a:spcBef>
                    <a:spcPct val="20000"/>
                  </a:spcBef>
                  <a:spcAft>
                    <a:spcPct val="0"/>
                  </a:spcAft>
                  <a:buChar char="o"/>
                  <a:defRPr sz="2000" b="1">
                    <a:solidFill>
                      <a:schemeClr val="tx1"/>
                    </a:solidFill>
                    <a:latin typeface="+mn-lt"/>
                  </a:defRPr>
                </a:lvl4pPr>
                <a:lvl5pPr marL="2057400" indent="-228600" algn="l" rtl="0" eaLnBrk="1" fontAlgn="base" hangingPunct="1">
                  <a:spcBef>
                    <a:spcPct val="20000"/>
                  </a:spcBef>
                  <a:spcAft>
                    <a:spcPct val="0"/>
                  </a:spcAft>
                  <a:buChar char="o"/>
                  <a:defRPr sz="2000" b="1">
                    <a:solidFill>
                      <a:schemeClr val="tx1"/>
                    </a:solidFill>
                    <a:latin typeface="+mn-lt"/>
                  </a:defRPr>
                </a:lvl5pPr>
                <a:lvl6pPr marL="2514600" indent="-228600" algn="l" rtl="0" eaLnBrk="1" fontAlgn="base" hangingPunct="1">
                  <a:spcBef>
                    <a:spcPct val="20000"/>
                  </a:spcBef>
                  <a:spcAft>
                    <a:spcPct val="0"/>
                  </a:spcAft>
                  <a:buChar char="o"/>
                  <a:defRPr sz="2000" b="1">
                    <a:solidFill>
                      <a:schemeClr val="tx1"/>
                    </a:solidFill>
                    <a:latin typeface="+mn-lt"/>
                  </a:defRPr>
                </a:lvl6pPr>
                <a:lvl7pPr marL="2971800" indent="-228600" algn="l" rtl="0" eaLnBrk="1" fontAlgn="base" hangingPunct="1">
                  <a:spcBef>
                    <a:spcPct val="20000"/>
                  </a:spcBef>
                  <a:spcAft>
                    <a:spcPct val="0"/>
                  </a:spcAft>
                  <a:buChar char="o"/>
                  <a:defRPr sz="2000" b="1">
                    <a:solidFill>
                      <a:schemeClr val="tx1"/>
                    </a:solidFill>
                    <a:latin typeface="+mn-lt"/>
                  </a:defRPr>
                </a:lvl7pPr>
                <a:lvl8pPr marL="3429000" indent="-228600" algn="l" rtl="0" eaLnBrk="1" fontAlgn="base" hangingPunct="1">
                  <a:spcBef>
                    <a:spcPct val="20000"/>
                  </a:spcBef>
                  <a:spcAft>
                    <a:spcPct val="0"/>
                  </a:spcAft>
                  <a:buChar char="o"/>
                  <a:defRPr sz="2000" b="1">
                    <a:solidFill>
                      <a:schemeClr val="tx1"/>
                    </a:solidFill>
                    <a:latin typeface="+mn-lt"/>
                  </a:defRPr>
                </a:lvl8pPr>
                <a:lvl9pPr marL="3886200" indent="-228600" algn="l" rtl="0" eaLnBrk="1" fontAlgn="base" hangingPunct="1">
                  <a:spcBef>
                    <a:spcPct val="20000"/>
                  </a:spcBef>
                  <a:spcAft>
                    <a:spcPct val="0"/>
                  </a:spcAft>
                  <a:buChar char="o"/>
                  <a:defRPr sz="2000" b="1">
                    <a:solidFill>
                      <a:schemeClr val="tx1"/>
                    </a:solidFill>
                    <a:latin typeface="+mn-lt"/>
                  </a:defRPr>
                </a:lvl9pPr>
              </a:lstStyle>
              <a:p>
                <a:pPr marL="0" indent="0">
                  <a:buFontTx/>
                  <a:buNone/>
                </a:pPr>
                <a14:m>
                  <m:oMathPara xmlns:m="http://schemas.openxmlformats.org/officeDocument/2006/math">
                    <m:oMathParaPr>
                      <m:jc m:val="centerGroup"/>
                    </m:oMathParaPr>
                    <m:oMath xmlns:m="http://schemas.openxmlformats.org/officeDocument/2006/math">
                      <m:r>
                        <a:rPr lang="en-US" sz="1600" i="1" dirty="0" smtClean="0">
                          <a:ln>
                            <a:solidFill>
                              <a:sysClr val="windowText" lastClr="000000"/>
                            </a:solidFill>
                          </a:ln>
                          <a:solidFill>
                            <a:sysClr val="windowText" lastClr="000000"/>
                          </a:solidFill>
                          <a:latin typeface="Cambria Math"/>
                          <a:ea typeface="Cambria Math"/>
                        </a:rPr>
                        <m:t>𝛍</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𝒏𝒑</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𝟐𝟎𝟎</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𝟎</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𝟐𝟗</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𝟓𝟖</m:t>
                      </m:r>
                    </m:oMath>
                  </m:oMathPara>
                </a14:m>
                <a:endParaRPr lang="en-US" dirty="0"/>
              </a:p>
            </p:txBody>
          </p:sp>
        </mc:Choice>
        <mc:Fallback xmlns="">
          <p:sp>
            <p:nvSpPr>
              <p:cNvPr id="6" name="Content Placeholder 2"/>
              <p:cNvSpPr txBox="1">
                <a:spLocks noRot="1" noChangeAspect="1" noMove="1" noResize="1" noEditPoints="1" noAdjustHandles="1" noChangeArrowheads="1" noChangeShapeType="1" noTextEdit="1"/>
              </p:cNvSpPr>
              <p:nvPr/>
            </p:nvSpPr>
            <p:spPr bwMode="auto">
              <a:xfrm>
                <a:off x="1600200" y="2495550"/>
                <a:ext cx="2895600" cy="381000"/>
              </a:xfrm>
              <a:prstGeom prst="rect">
                <a:avLst/>
              </a:prstGeom>
              <a:blipFill rotWithShape="1">
                <a:blip r:embed="rId2"/>
                <a:stretch>
                  <a:fillRect t="-4762" b="-793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Content Placeholder 2"/>
              <p:cNvSpPr txBox="1">
                <a:spLocks/>
              </p:cNvSpPr>
              <p:nvPr/>
            </p:nvSpPr>
            <p:spPr bwMode="auto">
              <a:xfrm>
                <a:off x="4572000" y="2419350"/>
                <a:ext cx="3962400" cy="38100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o"/>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o"/>
                  <a:defRPr sz="2800" b="1">
                    <a:solidFill>
                      <a:schemeClr val="tx1"/>
                    </a:solidFill>
                    <a:latin typeface="+mn-lt"/>
                  </a:defRPr>
                </a:lvl2pPr>
                <a:lvl3pPr marL="1143000" indent="-228600" algn="l" rtl="0" eaLnBrk="1" fontAlgn="base" hangingPunct="1">
                  <a:spcBef>
                    <a:spcPct val="20000"/>
                  </a:spcBef>
                  <a:spcAft>
                    <a:spcPct val="0"/>
                  </a:spcAft>
                  <a:buChar char="o"/>
                  <a:defRPr sz="2400" b="1">
                    <a:solidFill>
                      <a:schemeClr val="tx1"/>
                    </a:solidFill>
                    <a:latin typeface="+mn-lt"/>
                  </a:defRPr>
                </a:lvl3pPr>
                <a:lvl4pPr marL="1600200" indent="-228600" algn="l" rtl="0" eaLnBrk="1" fontAlgn="base" hangingPunct="1">
                  <a:spcBef>
                    <a:spcPct val="20000"/>
                  </a:spcBef>
                  <a:spcAft>
                    <a:spcPct val="0"/>
                  </a:spcAft>
                  <a:buChar char="o"/>
                  <a:defRPr sz="2000" b="1">
                    <a:solidFill>
                      <a:schemeClr val="tx1"/>
                    </a:solidFill>
                    <a:latin typeface="+mn-lt"/>
                  </a:defRPr>
                </a:lvl4pPr>
                <a:lvl5pPr marL="2057400" indent="-228600" algn="l" rtl="0" eaLnBrk="1" fontAlgn="base" hangingPunct="1">
                  <a:spcBef>
                    <a:spcPct val="20000"/>
                  </a:spcBef>
                  <a:spcAft>
                    <a:spcPct val="0"/>
                  </a:spcAft>
                  <a:buChar char="o"/>
                  <a:defRPr sz="2000" b="1">
                    <a:solidFill>
                      <a:schemeClr val="tx1"/>
                    </a:solidFill>
                    <a:latin typeface="+mn-lt"/>
                  </a:defRPr>
                </a:lvl5pPr>
                <a:lvl6pPr marL="2514600" indent="-228600" algn="l" rtl="0" eaLnBrk="1" fontAlgn="base" hangingPunct="1">
                  <a:spcBef>
                    <a:spcPct val="20000"/>
                  </a:spcBef>
                  <a:spcAft>
                    <a:spcPct val="0"/>
                  </a:spcAft>
                  <a:buChar char="o"/>
                  <a:defRPr sz="2000" b="1">
                    <a:solidFill>
                      <a:schemeClr val="tx1"/>
                    </a:solidFill>
                    <a:latin typeface="+mn-lt"/>
                  </a:defRPr>
                </a:lvl6pPr>
                <a:lvl7pPr marL="2971800" indent="-228600" algn="l" rtl="0" eaLnBrk="1" fontAlgn="base" hangingPunct="1">
                  <a:spcBef>
                    <a:spcPct val="20000"/>
                  </a:spcBef>
                  <a:spcAft>
                    <a:spcPct val="0"/>
                  </a:spcAft>
                  <a:buChar char="o"/>
                  <a:defRPr sz="2000" b="1">
                    <a:solidFill>
                      <a:schemeClr val="tx1"/>
                    </a:solidFill>
                    <a:latin typeface="+mn-lt"/>
                  </a:defRPr>
                </a:lvl7pPr>
                <a:lvl8pPr marL="3429000" indent="-228600" algn="l" rtl="0" eaLnBrk="1" fontAlgn="base" hangingPunct="1">
                  <a:spcBef>
                    <a:spcPct val="20000"/>
                  </a:spcBef>
                  <a:spcAft>
                    <a:spcPct val="0"/>
                  </a:spcAft>
                  <a:buChar char="o"/>
                  <a:defRPr sz="2000" b="1">
                    <a:solidFill>
                      <a:schemeClr val="tx1"/>
                    </a:solidFill>
                    <a:latin typeface="+mn-lt"/>
                  </a:defRPr>
                </a:lvl8pPr>
                <a:lvl9pPr marL="3886200" indent="-228600" algn="l" rtl="0" eaLnBrk="1" fontAlgn="base" hangingPunct="1">
                  <a:spcBef>
                    <a:spcPct val="20000"/>
                  </a:spcBef>
                  <a:spcAft>
                    <a:spcPct val="0"/>
                  </a:spcAft>
                  <a:buChar char="o"/>
                  <a:defRPr sz="2000" b="1">
                    <a:solidFill>
                      <a:schemeClr val="tx1"/>
                    </a:solidFill>
                    <a:latin typeface="+mn-lt"/>
                  </a:defRPr>
                </a:lvl9pPr>
              </a:lstStyle>
              <a:p>
                <a:pPr marL="0" indent="0">
                  <a:buFontTx/>
                  <a:buNone/>
                </a:pPr>
                <a14:m>
                  <m:oMathPara xmlns:m="http://schemas.openxmlformats.org/officeDocument/2006/math">
                    <m:oMathParaPr>
                      <m:jc m:val="centerGroup"/>
                    </m:oMathParaPr>
                    <m:oMath xmlns:m="http://schemas.openxmlformats.org/officeDocument/2006/math">
                      <m:r>
                        <a:rPr lang="en-US" sz="1600" i="1" dirty="0" smtClean="0">
                          <a:ln>
                            <a:solidFill>
                              <a:sysClr val="windowText" lastClr="000000"/>
                            </a:solidFill>
                          </a:ln>
                          <a:solidFill>
                            <a:sysClr val="windowText" lastClr="000000"/>
                          </a:solidFill>
                          <a:latin typeface="Cambria Math"/>
                          <a:ea typeface="Cambria Math"/>
                        </a:rPr>
                        <m:t>𝝈</m:t>
                      </m:r>
                      <m:r>
                        <a:rPr lang="en-US" sz="1600" b="1" i="1" dirty="0" smtClean="0">
                          <a:ln>
                            <a:solidFill>
                              <a:sysClr val="windowText" lastClr="000000"/>
                            </a:solidFill>
                          </a:ln>
                          <a:solidFill>
                            <a:sysClr val="windowText" lastClr="000000"/>
                          </a:solidFill>
                          <a:latin typeface="Cambria Math"/>
                          <a:ea typeface="Cambria Math"/>
                        </a:rPr>
                        <m:t>=</m:t>
                      </m:r>
                      <m:rad>
                        <m:radPr>
                          <m:degHide m:val="on"/>
                          <m:ctrlPr>
                            <a:rPr lang="en-US" sz="1600" b="1" i="1" dirty="0" smtClean="0">
                              <a:ln>
                                <a:solidFill>
                                  <a:sysClr val="windowText" lastClr="000000"/>
                                </a:solidFill>
                              </a:ln>
                              <a:solidFill>
                                <a:sysClr val="windowText" lastClr="000000"/>
                              </a:solidFill>
                              <a:latin typeface="Cambria Math"/>
                              <a:ea typeface="Cambria Math"/>
                            </a:rPr>
                          </m:ctrlPr>
                        </m:radPr>
                        <m:deg/>
                        <m:e>
                          <m:r>
                            <a:rPr lang="en-US" sz="1600" b="1" i="1" dirty="0" smtClean="0">
                              <a:ln>
                                <a:solidFill>
                                  <a:sysClr val="windowText" lastClr="000000"/>
                                </a:solidFill>
                              </a:ln>
                              <a:solidFill>
                                <a:sysClr val="windowText" lastClr="000000"/>
                              </a:solidFill>
                              <a:latin typeface="Cambria Math"/>
                              <a:ea typeface="Cambria Math"/>
                            </a:rPr>
                            <m:t>𝒏𝒑𝒒</m:t>
                          </m:r>
                        </m:e>
                      </m:rad>
                      <m:r>
                        <a:rPr lang="en-US" sz="1600" b="1" i="1" dirty="0" smtClean="0">
                          <a:ln>
                            <a:solidFill>
                              <a:sysClr val="windowText" lastClr="000000"/>
                            </a:solidFill>
                          </a:ln>
                          <a:solidFill>
                            <a:sysClr val="windowText" lastClr="000000"/>
                          </a:solidFill>
                          <a:latin typeface="Cambria Math"/>
                          <a:ea typeface="Cambria Math"/>
                        </a:rPr>
                        <m:t>=</m:t>
                      </m:r>
                      <m:rad>
                        <m:radPr>
                          <m:degHide m:val="on"/>
                          <m:ctrlPr>
                            <a:rPr lang="en-US" sz="1600" b="1" i="1" dirty="0" smtClean="0">
                              <a:ln>
                                <a:solidFill>
                                  <a:sysClr val="windowText" lastClr="000000"/>
                                </a:solidFill>
                              </a:ln>
                              <a:solidFill>
                                <a:sysClr val="windowText" lastClr="000000"/>
                              </a:solidFill>
                              <a:latin typeface="Cambria Math"/>
                              <a:ea typeface="Cambria Math"/>
                            </a:rPr>
                          </m:ctrlPr>
                        </m:radPr>
                        <m:deg/>
                        <m:e>
                          <m:r>
                            <a:rPr lang="en-US" sz="1600" b="1" i="1" dirty="0" smtClean="0">
                              <a:ln>
                                <a:solidFill>
                                  <a:sysClr val="windowText" lastClr="000000"/>
                                </a:solidFill>
                              </a:ln>
                              <a:solidFill>
                                <a:sysClr val="windowText" lastClr="000000"/>
                              </a:solidFill>
                              <a:latin typeface="Cambria Math"/>
                              <a:ea typeface="Cambria Math"/>
                            </a:rPr>
                            <m:t>𝟐𝟎𝟎</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𝟎</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𝟐𝟗</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𝟎</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𝟕𝟏</m:t>
                          </m:r>
                        </m:e>
                      </m:rad>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𝟔</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𝟒𝟐</m:t>
                      </m:r>
                    </m:oMath>
                  </m:oMathPara>
                </a14:m>
                <a:endParaRPr lang="en-US" dirty="0"/>
              </a:p>
            </p:txBody>
          </p:sp>
        </mc:Choice>
        <mc:Fallback xmlns="">
          <p:sp>
            <p:nvSpPr>
              <p:cNvPr id="7" name="Content Placeholder 2"/>
              <p:cNvSpPr txBox="1">
                <a:spLocks noRot="1" noChangeAspect="1" noMove="1" noResize="1" noEditPoints="1" noAdjustHandles="1" noChangeArrowheads="1" noChangeShapeType="1" noTextEdit="1"/>
              </p:cNvSpPr>
              <p:nvPr/>
            </p:nvSpPr>
            <p:spPr bwMode="auto">
              <a:xfrm>
                <a:off x="4572000" y="2419350"/>
                <a:ext cx="3962400" cy="381000"/>
              </a:xfrm>
              <a:prstGeom prst="rect">
                <a:avLst/>
              </a:prstGeom>
              <a:blipFill rotWithShape="1">
                <a:blip r:embed="rId3"/>
                <a:stretch>
                  <a:fillRect b="-1612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Content Placeholder 2"/>
              <p:cNvSpPr txBox="1">
                <a:spLocks/>
              </p:cNvSpPr>
              <p:nvPr/>
            </p:nvSpPr>
            <p:spPr bwMode="auto">
              <a:xfrm>
                <a:off x="1676400" y="2952750"/>
                <a:ext cx="5943600" cy="38100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o"/>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o"/>
                  <a:defRPr sz="2800" b="1">
                    <a:solidFill>
                      <a:schemeClr val="tx1"/>
                    </a:solidFill>
                    <a:latin typeface="+mn-lt"/>
                  </a:defRPr>
                </a:lvl2pPr>
                <a:lvl3pPr marL="1143000" indent="-228600" algn="l" rtl="0" eaLnBrk="1" fontAlgn="base" hangingPunct="1">
                  <a:spcBef>
                    <a:spcPct val="20000"/>
                  </a:spcBef>
                  <a:spcAft>
                    <a:spcPct val="0"/>
                  </a:spcAft>
                  <a:buChar char="o"/>
                  <a:defRPr sz="2400" b="1">
                    <a:solidFill>
                      <a:schemeClr val="tx1"/>
                    </a:solidFill>
                    <a:latin typeface="+mn-lt"/>
                  </a:defRPr>
                </a:lvl3pPr>
                <a:lvl4pPr marL="1600200" indent="-228600" algn="l" rtl="0" eaLnBrk="1" fontAlgn="base" hangingPunct="1">
                  <a:spcBef>
                    <a:spcPct val="20000"/>
                  </a:spcBef>
                  <a:spcAft>
                    <a:spcPct val="0"/>
                  </a:spcAft>
                  <a:buChar char="o"/>
                  <a:defRPr sz="2000" b="1">
                    <a:solidFill>
                      <a:schemeClr val="tx1"/>
                    </a:solidFill>
                    <a:latin typeface="+mn-lt"/>
                  </a:defRPr>
                </a:lvl4pPr>
                <a:lvl5pPr marL="2057400" indent="-228600" algn="l" rtl="0" eaLnBrk="1" fontAlgn="base" hangingPunct="1">
                  <a:spcBef>
                    <a:spcPct val="20000"/>
                  </a:spcBef>
                  <a:spcAft>
                    <a:spcPct val="0"/>
                  </a:spcAft>
                  <a:buChar char="o"/>
                  <a:defRPr sz="2000" b="1">
                    <a:solidFill>
                      <a:schemeClr val="tx1"/>
                    </a:solidFill>
                    <a:latin typeface="+mn-lt"/>
                  </a:defRPr>
                </a:lvl5pPr>
                <a:lvl6pPr marL="2514600" indent="-228600" algn="l" rtl="0" eaLnBrk="1" fontAlgn="base" hangingPunct="1">
                  <a:spcBef>
                    <a:spcPct val="20000"/>
                  </a:spcBef>
                  <a:spcAft>
                    <a:spcPct val="0"/>
                  </a:spcAft>
                  <a:buChar char="o"/>
                  <a:defRPr sz="2000" b="1">
                    <a:solidFill>
                      <a:schemeClr val="tx1"/>
                    </a:solidFill>
                    <a:latin typeface="+mn-lt"/>
                  </a:defRPr>
                </a:lvl6pPr>
                <a:lvl7pPr marL="2971800" indent="-228600" algn="l" rtl="0" eaLnBrk="1" fontAlgn="base" hangingPunct="1">
                  <a:spcBef>
                    <a:spcPct val="20000"/>
                  </a:spcBef>
                  <a:spcAft>
                    <a:spcPct val="0"/>
                  </a:spcAft>
                  <a:buChar char="o"/>
                  <a:defRPr sz="2000" b="1">
                    <a:solidFill>
                      <a:schemeClr val="tx1"/>
                    </a:solidFill>
                    <a:latin typeface="+mn-lt"/>
                  </a:defRPr>
                </a:lvl7pPr>
                <a:lvl8pPr marL="3429000" indent="-228600" algn="l" rtl="0" eaLnBrk="1" fontAlgn="base" hangingPunct="1">
                  <a:spcBef>
                    <a:spcPct val="20000"/>
                  </a:spcBef>
                  <a:spcAft>
                    <a:spcPct val="0"/>
                  </a:spcAft>
                  <a:buChar char="o"/>
                  <a:defRPr sz="2000" b="1">
                    <a:solidFill>
                      <a:schemeClr val="tx1"/>
                    </a:solidFill>
                    <a:latin typeface="+mn-lt"/>
                  </a:defRPr>
                </a:lvl8pPr>
                <a:lvl9pPr marL="3886200" indent="-228600" algn="l" rtl="0" eaLnBrk="1" fontAlgn="base" hangingPunct="1">
                  <a:spcBef>
                    <a:spcPct val="20000"/>
                  </a:spcBef>
                  <a:spcAft>
                    <a:spcPct val="0"/>
                  </a:spcAft>
                  <a:buChar char="o"/>
                  <a:defRPr sz="2000" b="1">
                    <a:solidFill>
                      <a:schemeClr val="tx1"/>
                    </a:solidFill>
                    <a:latin typeface="+mn-lt"/>
                  </a:defRPr>
                </a:lvl9pPr>
              </a:lstStyle>
              <a:p>
                <a:pPr marL="0" indent="0">
                  <a:buFontTx/>
                  <a:buNone/>
                </a:pPr>
                <a14:m>
                  <m:oMathPara xmlns:m="http://schemas.openxmlformats.org/officeDocument/2006/math">
                    <m:oMathParaPr>
                      <m:jc m:val="centerGroup"/>
                    </m:oMathParaPr>
                    <m:oMath xmlns:m="http://schemas.openxmlformats.org/officeDocument/2006/math">
                      <m:r>
                        <a:rPr lang="en-US" sz="1600" b="1" i="1" dirty="0" smtClean="0">
                          <a:ln>
                            <a:solidFill>
                              <a:sysClr val="windowText" lastClr="000000"/>
                            </a:solidFill>
                          </a:ln>
                          <a:solidFill>
                            <a:sysClr val="windowText" lastClr="000000"/>
                          </a:solidFill>
                          <a:latin typeface="Cambria Math"/>
                          <a:ea typeface="Cambria Math"/>
                        </a:rPr>
                        <m:t>𝒑</m:t>
                      </m:r>
                      <m:d>
                        <m:dPr>
                          <m:ctrlPr>
                            <a:rPr lang="en-US" sz="1600" b="1" i="1" dirty="0" smtClean="0">
                              <a:ln>
                                <a:solidFill>
                                  <a:sysClr val="windowText" lastClr="000000"/>
                                </a:solidFill>
                              </a:ln>
                              <a:solidFill>
                                <a:sysClr val="windowText" lastClr="000000"/>
                              </a:solidFill>
                              <a:latin typeface="Cambria Math"/>
                              <a:ea typeface="Cambria Math"/>
                            </a:rPr>
                          </m:ctrlPr>
                        </m:dPr>
                        <m:e>
                          <m:r>
                            <a:rPr lang="en-US" sz="1600" b="1" i="1" dirty="0" smtClean="0">
                              <a:ln>
                                <a:solidFill>
                                  <a:sysClr val="windowText" lastClr="000000"/>
                                </a:solidFill>
                              </a:ln>
                              <a:solidFill>
                                <a:sysClr val="windowText" lastClr="000000"/>
                              </a:solidFill>
                              <a:latin typeface="Cambria Math"/>
                              <a:ea typeface="Cambria Math"/>
                            </a:rPr>
                            <m:t>𝒙</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𝟒𝟗</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𝟓</m:t>
                          </m:r>
                        </m:e>
                      </m:d>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𝑷</m:t>
                      </m:r>
                      <m:d>
                        <m:dPr>
                          <m:ctrlPr>
                            <a:rPr lang="en-US" sz="1600" b="1" i="1" dirty="0" smtClean="0">
                              <a:ln>
                                <a:solidFill>
                                  <a:sysClr val="windowText" lastClr="000000"/>
                                </a:solidFill>
                              </a:ln>
                              <a:solidFill>
                                <a:sysClr val="windowText" lastClr="000000"/>
                              </a:solidFill>
                              <a:latin typeface="Cambria Math"/>
                              <a:ea typeface="Cambria Math"/>
                            </a:rPr>
                          </m:ctrlPr>
                        </m:dPr>
                        <m:e>
                          <m:r>
                            <a:rPr lang="en-US" sz="1600" b="1" i="1" dirty="0" smtClean="0">
                              <a:ln>
                                <a:solidFill>
                                  <a:sysClr val="windowText" lastClr="000000"/>
                                </a:solidFill>
                              </a:ln>
                              <a:solidFill>
                                <a:sysClr val="windowText" lastClr="000000"/>
                              </a:solidFill>
                              <a:latin typeface="Cambria Math"/>
                              <a:ea typeface="Cambria Math"/>
                            </a:rPr>
                            <m:t>𝒛</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𝟏</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𝟑𝟐𝟎</m:t>
                          </m:r>
                        </m:e>
                      </m:d>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𝟎</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𝟗𝟎𝟔𝟔</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𝟗𝟔</m:t>
                      </m:r>
                      <m:r>
                        <a:rPr lang="en-US" sz="1600" b="1" i="1" dirty="0" smtClean="0">
                          <a:ln>
                            <a:solidFill>
                              <a:sysClr val="windowText" lastClr="000000"/>
                            </a:solidFill>
                          </a:ln>
                          <a:solidFill>
                            <a:sysClr val="windowText" lastClr="000000"/>
                          </a:solidFill>
                          <a:latin typeface="Cambria Math"/>
                          <a:ea typeface="Cambria Math"/>
                        </a:rPr>
                        <m:t>.</m:t>
                      </m:r>
                      <m:r>
                        <a:rPr lang="en-US" sz="1600" b="1" i="1" dirty="0" smtClean="0">
                          <a:ln>
                            <a:solidFill>
                              <a:sysClr val="windowText" lastClr="000000"/>
                            </a:solidFill>
                          </a:ln>
                          <a:solidFill>
                            <a:sysClr val="windowText" lastClr="000000"/>
                          </a:solidFill>
                          <a:latin typeface="Cambria Math"/>
                          <a:ea typeface="Cambria Math"/>
                        </a:rPr>
                        <m:t>𝟔𝟔</m:t>
                      </m:r>
                      <m:r>
                        <a:rPr lang="en-US" sz="1600" b="1" i="1" dirty="0" smtClean="0">
                          <a:ln>
                            <a:solidFill>
                              <a:sysClr val="windowText" lastClr="000000"/>
                            </a:solidFill>
                          </a:ln>
                          <a:solidFill>
                            <a:sysClr val="windowText" lastClr="000000"/>
                          </a:solidFill>
                          <a:latin typeface="Cambria Math"/>
                          <a:ea typeface="Cambria Math"/>
                        </a:rPr>
                        <m:t>%</m:t>
                      </m:r>
                    </m:oMath>
                  </m:oMathPara>
                </a14:m>
                <a:endParaRPr lang="en-US" dirty="0"/>
              </a:p>
            </p:txBody>
          </p:sp>
        </mc:Choice>
        <mc:Fallback xmlns="">
          <p:sp>
            <p:nvSpPr>
              <p:cNvPr id="8" name="Content Placeholder 2"/>
              <p:cNvSpPr txBox="1">
                <a:spLocks noRot="1" noChangeAspect="1" noMove="1" noResize="1" noEditPoints="1" noAdjustHandles="1" noChangeArrowheads="1" noChangeShapeType="1" noTextEdit="1"/>
              </p:cNvSpPr>
              <p:nvPr/>
            </p:nvSpPr>
            <p:spPr bwMode="auto">
              <a:xfrm>
                <a:off x="1676400" y="2952750"/>
                <a:ext cx="5943600" cy="381000"/>
              </a:xfrm>
              <a:prstGeom prst="rect">
                <a:avLst/>
              </a:prstGeom>
              <a:blipFill rotWithShape="1">
                <a:blip r:embed="rId4"/>
                <a:stretch>
                  <a:fillRect t="-4762" b="-793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Tree>
    <p:extLst>
      <p:ext uri="{BB962C8B-B14F-4D97-AF65-F5344CB8AC3E}">
        <p14:creationId xmlns:p14="http://schemas.microsoft.com/office/powerpoint/2010/main" val="4258840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iterate type="lt">
                                    <p:tmPct val="10000"/>
                                  </p:iterate>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Approximating Binomial Probabilities </a:t>
            </a:r>
            <a:endParaRPr lang="en-US" sz="3600" dirty="0"/>
          </a:p>
        </p:txBody>
      </p:sp>
      <mc:AlternateContent xmlns:mc="http://schemas.openxmlformats.org/markup-compatibility/2006" xmlns:a14="http://schemas.microsoft.com/office/drawing/2010/main">
        <mc:Choice Requires="a14">
          <p:sp>
            <p:nvSpPr>
              <p:cNvPr id="4" name="Content Placeholder 3"/>
              <p:cNvSpPr>
                <a:spLocks noGrp="1"/>
              </p:cNvSpPr>
              <p:nvPr>
                <p:ph idx="1"/>
              </p:nvPr>
            </p:nvSpPr>
            <p:spPr/>
            <p:txBody>
              <a:bodyPr/>
              <a:lstStyle/>
              <a:p>
                <a:r>
                  <a:rPr lang="en-US" dirty="0" smtClean="0">
                    <a:ln>
                      <a:solidFill>
                        <a:sysClr val="windowText" lastClr="000000"/>
                      </a:solidFill>
                    </a:ln>
                    <a:solidFill>
                      <a:sysClr val="windowText" lastClr="000000"/>
                    </a:solidFill>
                  </a:rPr>
                  <a:t>Guidelines</a:t>
                </a:r>
              </a:p>
              <a:p>
                <a:pPr marL="800100" lvl="1" indent="-342900">
                  <a:buFont typeface="+mj-lt"/>
                  <a:buAutoNum type="arabicParenR"/>
                </a:pPr>
                <a:r>
                  <a:rPr lang="en-US" sz="1600" dirty="0" smtClean="0">
                    <a:ln>
                      <a:solidFill>
                        <a:sysClr val="windowText" lastClr="000000"/>
                      </a:solidFill>
                    </a:ln>
                    <a:solidFill>
                      <a:sysClr val="windowText" lastClr="000000"/>
                    </a:solidFill>
                  </a:rPr>
                  <a:t>Verify the Binomial Distribution Applies.</a:t>
                </a:r>
              </a:p>
              <a:p>
                <a:pPr marL="800100" lvl="1" indent="-342900">
                  <a:buFont typeface="+mj-lt"/>
                  <a:buAutoNum type="arabicParenR"/>
                </a:pPr>
                <a:r>
                  <a:rPr lang="en-US" sz="1600" dirty="0" smtClean="0">
                    <a:ln>
                      <a:solidFill>
                        <a:sysClr val="windowText" lastClr="000000"/>
                      </a:solidFill>
                    </a:ln>
                    <a:solidFill>
                      <a:sysClr val="windowText" lastClr="000000"/>
                    </a:solidFill>
                  </a:rPr>
                  <a:t>Determine if you can use the normal distribution to approximate </a:t>
                </a:r>
                <a14:m>
                  <m:oMath xmlns:m="http://schemas.openxmlformats.org/officeDocument/2006/math">
                    <m:r>
                      <a:rPr lang="en-US" sz="1600" b="1" i="1" smtClean="0">
                        <a:ln>
                          <a:solidFill>
                            <a:sysClr val="windowText" lastClr="000000"/>
                          </a:solidFill>
                        </a:ln>
                        <a:solidFill>
                          <a:sysClr val="windowText" lastClr="000000"/>
                        </a:solidFill>
                        <a:latin typeface="Cambria Math"/>
                      </a:rPr>
                      <m:t>𝒙</m:t>
                    </m:r>
                    <m:r>
                      <a:rPr lang="en-US" sz="1600" b="1" i="0" smtClean="0">
                        <a:ln>
                          <a:solidFill>
                            <a:sysClr val="windowText" lastClr="000000"/>
                          </a:solidFill>
                        </a:ln>
                        <a:solidFill>
                          <a:sysClr val="windowText" lastClr="000000"/>
                        </a:solidFill>
                        <a:latin typeface="Cambria Math"/>
                      </a:rPr>
                      <m:t>,</m:t>
                    </m:r>
                  </m:oMath>
                </a14:m>
                <a:r>
                  <a:rPr lang="en-US" sz="1600" dirty="0" smtClean="0">
                    <a:ln>
                      <a:solidFill>
                        <a:sysClr val="windowText" lastClr="000000"/>
                      </a:solidFill>
                    </a:ln>
                    <a:solidFill>
                      <a:sysClr val="windowText" lastClr="000000"/>
                    </a:solidFill>
                  </a:rPr>
                  <a:t> the binomial variable.</a:t>
                </a:r>
              </a:p>
              <a:p>
                <a:pPr marL="800100" lvl="1" indent="-342900">
                  <a:buFont typeface="+mj-lt"/>
                  <a:buAutoNum type="arabicParenR"/>
                </a:pPr>
                <a:r>
                  <a:rPr lang="en-US" sz="1600" dirty="0" smtClean="0">
                    <a:ln>
                      <a:solidFill>
                        <a:sysClr val="windowText" lastClr="000000"/>
                      </a:solidFill>
                    </a:ln>
                    <a:solidFill>
                      <a:sysClr val="windowText" lastClr="000000"/>
                    </a:solidFill>
                  </a:rPr>
                  <a:t>Find the mean </a:t>
                </a:r>
                <a14:m>
                  <m:oMath xmlns:m="http://schemas.openxmlformats.org/officeDocument/2006/math">
                    <m:r>
                      <a:rPr lang="en-US" sz="1600" i="1" smtClean="0">
                        <a:ln>
                          <a:solidFill>
                            <a:sysClr val="windowText" lastClr="000000"/>
                          </a:solidFill>
                        </a:ln>
                        <a:solidFill>
                          <a:sysClr val="windowText" lastClr="000000"/>
                        </a:solidFill>
                        <a:latin typeface="Cambria Math"/>
                        <a:ea typeface="Cambria Math"/>
                      </a:rPr>
                      <m:t>𝝁</m:t>
                    </m:r>
                  </m:oMath>
                </a14:m>
                <a:r>
                  <a:rPr lang="en-US" sz="1600" dirty="0" smtClean="0">
                    <a:ln>
                      <a:solidFill>
                        <a:sysClr val="windowText" lastClr="000000"/>
                      </a:solidFill>
                    </a:ln>
                    <a:solidFill>
                      <a:sysClr val="windowText" lastClr="000000"/>
                    </a:solidFill>
                  </a:rPr>
                  <a:t> and the standard deviation </a:t>
                </a:r>
                <a14:m>
                  <m:oMath xmlns:m="http://schemas.openxmlformats.org/officeDocument/2006/math">
                    <m:r>
                      <a:rPr lang="en-US" sz="1600" i="1" smtClean="0">
                        <a:ln>
                          <a:solidFill>
                            <a:sysClr val="windowText" lastClr="000000"/>
                          </a:solidFill>
                        </a:ln>
                        <a:solidFill>
                          <a:sysClr val="windowText" lastClr="000000"/>
                        </a:solidFill>
                        <a:latin typeface="Cambria Math"/>
                        <a:ea typeface="Cambria Math"/>
                      </a:rPr>
                      <m:t>𝝈</m:t>
                    </m:r>
                  </m:oMath>
                </a14:m>
                <a:r>
                  <a:rPr lang="en-US" sz="1600" dirty="0" smtClean="0">
                    <a:ln>
                      <a:solidFill>
                        <a:sysClr val="windowText" lastClr="000000"/>
                      </a:solidFill>
                    </a:ln>
                    <a:solidFill>
                      <a:sysClr val="windowText" lastClr="000000"/>
                    </a:solidFill>
                  </a:rPr>
                  <a:t> for the distribution.</a:t>
                </a:r>
              </a:p>
              <a:p>
                <a:pPr marL="800100" lvl="1" indent="-342900">
                  <a:buFont typeface="+mj-lt"/>
                  <a:buAutoNum type="arabicParenR"/>
                </a:pPr>
                <a:r>
                  <a:rPr lang="en-US" sz="1600" dirty="0" smtClean="0">
                    <a:ln>
                      <a:solidFill>
                        <a:sysClr val="windowText" lastClr="000000"/>
                      </a:solidFill>
                    </a:ln>
                    <a:solidFill>
                      <a:sysClr val="windowText" lastClr="000000"/>
                    </a:solidFill>
                  </a:rPr>
                  <a:t>Apply the appropriate continuity correction. Shade the corresponding area under the normal curve.</a:t>
                </a:r>
              </a:p>
              <a:p>
                <a:pPr marL="800100" lvl="1" indent="-342900">
                  <a:buFont typeface="+mj-lt"/>
                  <a:buAutoNum type="arabicParenR"/>
                </a:pPr>
                <a:r>
                  <a:rPr lang="en-US" sz="1600" dirty="0" smtClean="0">
                    <a:ln>
                      <a:solidFill>
                        <a:sysClr val="windowText" lastClr="000000"/>
                      </a:solidFill>
                    </a:ln>
                    <a:solidFill>
                      <a:sysClr val="windowText" lastClr="000000"/>
                    </a:solidFill>
                  </a:rPr>
                  <a:t>Find the Corresponding z-score(s)</a:t>
                </a:r>
              </a:p>
              <a:p>
                <a:pPr marL="800100" lvl="1" indent="-342900">
                  <a:buFont typeface="+mj-lt"/>
                  <a:buAutoNum type="arabicParenR"/>
                </a:pPr>
                <a:r>
                  <a:rPr lang="en-US" sz="1600" dirty="0" smtClean="0">
                    <a:ln>
                      <a:solidFill>
                        <a:sysClr val="windowText" lastClr="000000"/>
                      </a:solidFill>
                    </a:ln>
                    <a:solidFill>
                      <a:sysClr val="windowText" lastClr="000000"/>
                    </a:solidFill>
                  </a:rPr>
                  <a:t>Find the probability. </a:t>
                </a:r>
                <a:endParaRPr lang="en-US" sz="1600" dirty="0">
                  <a:ln>
                    <a:solidFill>
                      <a:sysClr val="windowText" lastClr="000000"/>
                    </a:solidFill>
                  </a:ln>
                  <a:solidFill>
                    <a:sysClr val="windowText" lastClr="000000"/>
                  </a:solidFill>
                </a:endParaRPr>
              </a:p>
            </p:txBody>
          </p:sp>
        </mc:Choice>
        <mc:Fallback xmlns="">
          <p:sp>
            <p:nvSpPr>
              <p:cNvPr id="4" name="Content Placeholder 3"/>
              <p:cNvSpPr>
                <a:spLocks noGrp="1" noRot="1" noChangeAspect="1" noMove="1" noResize="1" noEditPoints="1" noAdjustHandles="1" noChangeArrowheads="1" noChangeShapeType="1" noTextEdit="1"/>
              </p:cNvSpPr>
              <p:nvPr>
                <p:ph idx="1"/>
              </p:nvPr>
            </p:nvSpPr>
            <p:spPr>
              <a:blipFill rotWithShape="1">
                <a:blip r:embed="rId2"/>
                <a:stretch>
                  <a:fillRect l="-2238" t="-2028"/>
                </a:stretch>
              </a:blipFill>
            </p:spPr>
            <p:txBody>
              <a:bodyPr/>
              <a:lstStyle/>
              <a:p>
                <a:r>
                  <a:rPr lang="en-US">
                    <a:noFill/>
                  </a:rPr>
                  <a:t> </a:t>
                </a:r>
              </a:p>
            </p:txBody>
          </p:sp>
        </mc:Fallback>
      </mc:AlternateContent>
    </p:spTree>
    <p:extLst>
      <p:ext uri="{BB962C8B-B14F-4D97-AF65-F5344CB8AC3E}">
        <p14:creationId xmlns:p14="http://schemas.microsoft.com/office/powerpoint/2010/main" val="187946812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1524000" y="666750"/>
            <a:ext cx="7086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o"/>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o"/>
              <a:defRPr sz="2800" b="1">
                <a:solidFill>
                  <a:schemeClr val="tx1"/>
                </a:solidFill>
                <a:latin typeface="+mn-lt"/>
              </a:defRPr>
            </a:lvl2pPr>
            <a:lvl3pPr marL="1143000" indent="-228600" algn="l" rtl="0" eaLnBrk="1" fontAlgn="base" hangingPunct="1">
              <a:spcBef>
                <a:spcPct val="20000"/>
              </a:spcBef>
              <a:spcAft>
                <a:spcPct val="0"/>
              </a:spcAft>
              <a:buChar char="o"/>
              <a:defRPr sz="2400" b="1">
                <a:solidFill>
                  <a:schemeClr val="tx1"/>
                </a:solidFill>
                <a:latin typeface="+mn-lt"/>
              </a:defRPr>
            </a:lvl3pPr>
            <a:lvl4pPr marL="1600200" indent="-228600" algn="l" rtl="0" eaLnBrk="1" fontAlgn="base" hangingPunct="1">
              <a:spcBef>
                <a:spcPct val="20000"/>
              </a:spcBef>
              <a:spcAft>
                <a:spcPct val="0"/>
              </a:spcAft>
              <a:buChar char="o"/>
              <a:defRPr sz="2000" b="1">
                <a:solidFill>
                  <a:schemeClr val="tx1"/>
                </a:solidFill>
                <a:latin typeface="+mn-lt"/>
              </a:defRPr>
            </a:lvl4pPr>
            <a:lvl5pPr marL="2057400" indent="-228600" algn="l" rtl="0" eaLnBrk="1" fontAlgn="base" hangingPunct="1">
              <a:spcBef>
                <a:spcPct val="20000"/>
              </a:spcBef>
              <a:spcAft>
                <a:spcPct val="0"/>
              </a:spcAft>
              <a:buChar char="o"/>
              <a:defRPr sz="2000" b="1">
                <a:solidFill>
                  <a:schemeClr val="tx1"/>
                </a:solidFill>
                <a:latin typeface="+mn-lt"/>
              </a:defRPr>
            </a:lvl5pPr>
            <a:lvl6pPr marL="2514600" indent="-228600" algn="l" rtl="0" eaLnBrk="1" fontAlgn="base" hangingPunct="1">
              <a:spcBef>
                <a:spcPct val="20000"/>
              </a:spcBef>
              <a:spcAft>
                <a:spcPct val="0"/>
              </a:spcAft>
              <a:buChar char="o"/>
              <a:defRPr sz="2000" b="1">
                <a:solidFill>
                  <a:schemeClr val="tx1"/>
                </a:solidFill>
                <a:latin typeface="+mn-lt"/>
              </a:defRPr>
            </a:lvl6pPr>
            <a:lvl7pPr marL="2971800" indent="-228600" algn="l" rtl="0" eaLnBrk="1" fontAlgn="base" hangingPunct="1">
              <a:spcBef>
                <a:spcPct val="20000"/>
              </a:spcBef>
              <a:spcAft>
                <a:spcPct val="0"/>
              </a:spcAft>
              <a:buChar char="o"/>
              <a:defRPr sz="2000" b="1">
                <a:solidFill>
                  <a:schemeClr val="tx1"/>
                </a:solidFill>
                <a:latin typeface="+mn-lt"/>
              </a:defRPr>
            </a:lvl7pPr>
            <a:lvl8pPr marL="3429000" indent="-228600" algn="l" rtl="0" eaLnBrk="1" fontAlgn="base" hangingPunct="1">
              <a:spcBef>
                <a:spcPct val="20000"/>
              </a:spcBef>
              <a:spcAft>
                <a:spcPct val="0"/>
              </a:spcAft>
              <a:buChar char="o"/>
              <a:defRPr sz="2000" b="1">
                <a:solidFill>
                  <a:schemeClr val="tx1"/>
                </a:solidFill>
                <a:latin typeface="+mn-lt"/>
              </a:defRPr>
            </a:lvl8pPr>
            <a:lvl9pPr marL="3886200" indent="-228600" algn="l" rtl="0" eaLnBrk="1" fontAlgn="base" hangingPunct="1">
              <a:spcBef>
                <a:spcPct val="20000"/>
              </a:spcBef>
              <a:spcAft>
                <a:spcPct val="0"/>
              </a:spcAft>
              <a:buChar char="o"/>
              <a:defRPr sz="2000" b="1">
                <a:solidFill>
                  <a:schemeClr val="tx1"/>
                </a:solidFill>
                <a:latin typeface="+mn-lt"/>
              </a:defRPr>
            </a:lvl9pPr>
          </a:lstStyle>
          <a:p>
            <a:pPr marL="0" indent="0">
              <a:buFontTx/>
              <a:buNone/>
            </a:pPr>
            <a:r>
              <a:rPr lang="en-US" sz="2000" dirty="0" smtClean="0">
                <a:ln>
                  <a:solidFill>
                    <a:sysClr val="windowText" lastClr="000000"/>
                  </a:solidFill>
                </a:ln>
                <a:solidFill>
                  <a:sysClr val="windowText" lastClr="000000"/>
                </a:solidFill>
              </a:rPr>
              <a:t>A survey of U.S adult found that 23% think that putting metal detectors in schools in schools would be the most effective way to stop violence in schools. You ask 80 adults selected at random if he or she thinks putting metal detectors in schools would be the most effective way to stop the violence in school.</a:t>
            </a:r>
          </a:p>
          <a:p>
            <a:pPr marL="0" indent="0">
              <a:buFontTx/>
              <a:buNone/>
            </a:pPr>
            <a:endParaRPr lang="en-US" sz="4000" dirty="0"/>
          </a:p>
        </p:txBody>
      </p:sp>
      <p:sp>
        <p:nvSpPr>
          <p:cNvPr id="5" name="Content Placeholder 2"/>
          <p:cNvSpPr txBox="1">
            <a:spLocks/>
          </p:cNvSpPr>
          <p:nvPr/>
        </p:nvSpPr>
        <p:spPr bwMode="auto">
          <a:xfrm>
            <a:off x="1524000" y="2495550"/>
            <a:ext cx="2667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o"/>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o"/>
              <a:defRPr sz="2800" b="1">
                <a:solidFill>
                  <a:schemeClr val="tx1"/>
                </a:solidFill>
                <a:latin typeface="+mn-lt"/>
              </a:defRPr>
            </a:lvl2pPr>
            <a:lvl3pPr marL="1143000" indent="-228600" algn="l" rtl="0" eaLnBrk="1" fontAlgn="base" hangingPunct="1">
              <a:spcBef>
                <a:spcPct val="20000"/>
              </a:spcBef>
              <a:spcAft>
                <a:spcPct val="0"/>
              </a:spcAft>
              <a:buChar char="o"/>
              <a:defRPr sz="2400" b="1">
                <a:solidFill>
                  <a:schemeClr val="tx1"/>
                </a:solidFill>
                <a:latin typeface="+mn-lt"/>
              </a:defRPr>
            </a:lvl3pPr>
            <a:lvl4pPr marL="1600200" indent="-228600" algn="l" rtl="0" eaLnBrk="1" fontAlgn="base" hangingPunct="1">
              <a:spcBef>
                <a:spcPct val="20000"/>
              </a:spcBef>
              <a:spcAft>
                <a:spcPct val="0"/>
              </a:spcAft>
              <a:buChar char="o"/>
              <a:defRPr sz="2000" b="1">
                <a:solidFill>
                  <a:schemeClr val="tx1"/>
                </a:solidFill>
                <a:latin typeface="+mn-lt"/>
              </a:defRPr>
            </a:lvl4pPr>
            <a:lvl5pPr marL="2057400" indent="-228600" algn="l" rtl="0" eaLnBrk="1" fontAlgn="base" hangingPunct="1">
              <a:spcBef>
                <a:spcPct val="20000"/>
              </a:spcBef>
              <a:spcAft>
                <a:spcPct val="0"/>
              </a:spcAft>
              <a:buChar char="o"/>
              <a:defRPr sz="2000" b="1">
                <a:solidFill>
                  <a:schemeClr val="tx1"/>
                </a:solidFill>
                <a:latin typeface="+mn-lt"/>
              </a:defRPr>
            </a:lvl5pPr>
            <a:lvl6pPr marL="2514600" indent="-228600" algn="l" rtl="0" eaLnBrk="1" fontAlgn="base" hangingPunct="1">
              <a:spcBef>
                <a:spcPct val="20000"/>
              </a:spcBef>
              <a:spcAft>
                <a:spcPct val="0"/>
              </a:spcAft>
              <a:buChar char="o"/>
              <a:defRPr sz="2000" b="1">
                <a:solidFill>
                  <a:schemeClr val="tx1"/>
                </a:solidFill>
                <a:latin typeface="+mn-lt"/>
              </a:defRPr>
            </a:lvl6pPr>
            <a:lvl7pPr marL="2971800" indent="-228600" algn="l" rtl="0" eaLnBrk="1" fontAlgn="base" hangingPunct="1">
              <a:spcBef>
                <a:spcPct val="20000"/>
              </a:spcBef>
              <a:spcAft>
                <a:spcPct val="0"/>
              </a:spcAft>
              <a:buChar char="o"/>
              <a:defRPr sz="2000" b="1">
                <a:solidFill>
                  <a:schemeClr val="tx1"/>
                </a:solidFill>
                <a:latin typeface="+mn-lt"/>
              </a:defRPr>
            </a:lvl7pPr>
            <a:lvl8pPr marL="3429000" indent="-228600" algn="l" rtl="0" eaLnBrk="1" fontAlgn="base" hangingPunct="1">
              <a:spcBef>
                <a:spcPct val="20000"/>
              </a:spcBef>
              <a:spcAft>
                <a:spcPct val="0"/>
              </a:spcAft>
              <a:buChar char="o"/>
              <a:defRPr sz="2000" b="1">
                <a:solidFill>
                  <a:schemeClr val="tx1"/>
                </a:solidFill>
                <a:latin typeface="+mn-lt"/>
              </a:defRPr>
            </a:lvl8pPr>
            <a:lvl9pPr marL="3886200" indent="-228600" algn="l" rtl="0" eaLnBrk="1" fontAlgn="base" hangingPunct="1">
              <a:spcBef>
                <a:spcPct val="20000"/>
              </a:spcBef>
              <a:spcAft>
                <a:spcPct val="0"/>
              </a:spcAft>
              <a:buChar char="o"/>
              <a:defRPr sz="2000" b="1">
                <a:solidFill>
                  <a:schemeClr val="tx1"/>
                </a:solidFill>
                <a:latin typeface="+mn-lt"/>
              </a:defRPr>
            </a:lvl9pPr>
          </a:lstStyle>
          <a:p>
            <a:pPr marL="0" indent="0">
              <a:buFontTx/>
              <a:buNone/>
            </a:pPr>
            <a:r>
              <a:rPr lang="en-US" sz="2000" dirty="0" smtClean="0">
                <a:ln>
                  <a:solidFill>
                    <a:sysClr val="windowText" lastClr="000000"/>
                  </a:solidFill>
                </a:ln>
                <a:solidFill>
                  <a:sysClr val="windowText" lastClr="000000"/>
                </a:solidFill>
              </a:rPr>
              <a:t>What is the probability:</a:t>
            </a:r>
          </a:p>
          <a:p>
            <a:pPr marL="0" indent="0">
              <a:buFontTx/>
              <a:buNone/>
            </a:pPr>
            <a:endParaRPr lang="en-US" sz="4000" dirty="0"/>
          </a:p>
        </p:txBody>
      </p:sp>
      <p:sp>
        <p:nvSpPr>
          <p:cNvPr id="9" name="Content Placeholder 2"/>
          <p:cNvSpPr txBox="1">
            <a:spLocks/>
          </p:cNvSpPr>
          <p:nvPr/>
        </p:nvSpPr>
        <p:spPr bwMode="auto">
          <a:xfrm>
            <a:off x="1551071" y="3181350"/>
            <a:ext cx="5383129"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o"/>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o"/>
              <a:defRPr sz="2800" b="1">
                <a:solidFill>
                  <a:schemeClr val="tx1"/>
                </a:solidFill>
                <a:latin typeface="+mn-lt"/>
              </a:defRPr>
            </a:lvl2pPr>
            <a:lvl3pPr marL="1143000" indent="-228600" algn="l" rtl="0" eaLnBrk="1" fontAlgn="base" hangingPunct="1">
              <a:spcBef>
                <a:spcPct val="20000"/>
              </a:spcBef>
              <a:spcAft>
                <a:spcPct val="0"/>
              </a:spcAft>
              <a:buChar char="o"/>
              <a:defRPr sz="2400" b="1">
                <a:solidFill>
                  <a:schemeClr val="tx1"/>
                </a:solidFill>
                <a:latin typeface="+mn-lt"/>
              </a:defRPr>
            </a:lvl3pPr>
            <a:lvl4pPr marL="1600200" indent="-228600" algn="l" rtl="0" eaLnBrk="1" fontAlgn="base" hangingPunct="1">
              <a:spcBef>
                <a:spcPct val="20000"/>
              </a:spcBef>
              <a:spcAft>
                <a:spcPct val="0"/>
              </a:spcAft>
              <a:buChar char="o"/>
              <a:defRPr sz="2000" b="1">
                <a:solidFill>
                  <a:schemeClr val="tx1"/>
                </a:solidFill>
                <a:latin typeface="+mn-lt"/>
              </a:defRPr>
            </a:lvl4pPr>
            <a:lvl5pPr marL="2057400" indent="-228600" algn="l" rtl="0" eaLnBrk="1" fontAlgn="base" hangingPunct="1">
              <a:spcBef>
                <a:spcPct val="20000"/>
              </a:spcBef>
              <a:spcAft>
                <a:spcPct val="0"/>
              </a:spcAft>
              <a:buChar char="o"/>
              <a:defRPr sz="2000" b="1">
                <a:solidFill>
                  <a:schemeClr val="tx1"/>
                </a:solidFill>
                <a:latin typeface="+mn-lt"/>
              </a:defRPr>
            </a:lvl5pPr>
            <a:lvl6pPr marL="2514600" indent="-228600" algn="l" rtl="0" eaLnBrk="1" fontAlgn="base" hangingPunct="1">
              <a:spcBef>
                <a:spcPct val="20000"/>
              </a:spcBef>
              <a:spcAft>
                <a:spcPct val="0"/>
              </a:spcAft>
              <a:buChar char="o"/>
              <a:defRPr sz="2000" b="1">
                <a:solidFill>
                  <a:schemeClr val="tx1"/>
                </a:solidFill>
                <a:latin typeface="+mn-lt"/>
              </a:defRPr>
            </a:lvl6pPr>
            <a:lvl7pPr marL="2971800" indent="-228600" algn="l" rtl="0" eaLnBrk="1" fontAlgn="base" hangingPunct="1">
              <a:spcBef>
                <a:spcPct val="20000"/>
              </a:spcBef>
              <a:spcAft>
                <a:spcPct val="0"/>
              </a:spcAft>
              <a:buChar char="o"/>
              <a:defRPr sz="2000" b="1">
                <a:solidFill>
                  <a:schemeClr val="tx1"/>
                </a:solidFill>
                <a:latin typeface="+mn-lt"/>
              </a:defRPr>
            </a:lvl7pPr>
            <a:lvl8pPr marL="3429000" indent="-228600" algn="l" rtl="0" eaLnBrk="1" fontAlgn="base" hangingPunct="1">
              <a:spcBef>
                <a:spcPct val="20000"/>
              </a:spcBef>
              <a:spcAft>
                <a:spcPct val="0"/>
              </a:spcAft>
              <a:buChar char="o"/>
              <a:defRPr sz="2000" b="1">
                <a:solidFill>
                  <a:schemeClr val="tx1"/>
                </a:solidFill>
                <a:latin typeface="+mn-lt"/>
              </a:defRPr>
            </a:lvl8pPr>
            <a:lvl9pPr marL="3886200" indent="-228600" algn="l" rtl="0" eaLnBrk="1" fontAlgn="base" hangingPunct="1">
              <a:spcBef>
                <a:spcPct val="20000"/>
              </a:spcBef>
              <a:spcAft>
                <a:spcPct val="0"/>
              </a:spcAft>
              <a:buChar char="o"/>
              <a:defRPr sz="2000" b="1">
                <a:solidFill>
                  <a:schemeClr val="tx1"/>
                </a:solidFill>
                <a:latin typeface="+mn-lt"/>
              </a:defRPr>
            </a:lvl9pPr>
          </a:lstStyle>
          <a:p>
            <a:pPr marL="0" indent="0">
              <a:buFontTx/>
              <a:buNone/>
            </a:pPr>
            <a:r>
              <a:rPr lang="en-US" sz="2000" dirty="0" smtClean="0">
                <a:ln>
                  <a:solidFill>
                    <a:sysClr val="windowText" lastClr="000000"/>
                  </a:solidFill>
                </a:ln>
                <a:solidFill>
                  <a:sysClr val="windowText" lastClr="000000"/>
                </a:solidFill>
              </a:rPr>
              <a:t>a. Exactly 24 will say yes?</a:t>
            </a:r>
          </a:p>
          <a:p>
            <a:pPr marL="0" indent="0">
              <a:buFontTx/>
              <a:buNone/>
            </a:pPr>
            <a:endParaRPr lang="en-US" sz="4000" dirty="0"/>
          </a:p>
        </p:txBody>
      </p:sp>
      <p:sp>
        <p:nvSpPr>
          <p:cNvPr id="10" name="Content Placeholder 2"/>
          <p:cNvSpPr txBox="1">
            <a:spLocks/>
          </p:cNvSpPr>
          <p:nvPr/>
        </p:nvSpPr>
        <p:spPr bwMode="auto">
          <a:xfrm>
            <a:off x="1551072" y="3486150"/>
            <a:ext cx="4495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o"/>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o"/>
              <a:defRPr sz="2800" b="1">
                <a:solidFill>
                  <a:schemeClr val="tx1"/>
                </a:solidFill>
                <a:latin typeface="+mn-lt"/>
              </a:defRPr>
            </a:lvl2pPr>
            <a:lvl3pPr marL="1143000" indent="-228600" algn="l" rtl="0" eaLnBrk="1" fontAlgn="base" hangingPunct="1">
              <a:spcBef>
                <a:spcPct val="20000"/>
              </a:spcBef>
              <a:spcAft>
                <a:spcPct val="0"/>
              </a:spcAft>
              <a:buChar char="o"/>
              <a:defRPr sz="2400" b="1">
                <a:solidFill>
                  <a:schemeClr val="tx1"/>
                </a:solidFill>
                <a:latin typeface="+mn-lt"/>
              </a:defRPr>
            </a:lvl3pPr>
            <a:lvl4pPr marL="1600200" indent="-228600" algn="l" rtl="0" eaLnBrk="1" fontAlgn="base" hangingPunct="1">
              <a:spcBef>
                <a:spcPct val="20000"/>
              </a:spcBef>
              <a:spcAft>
                <a:spcPct val="0"/>
              </a:spcAft>
              <a:buChar char="o"/>
              <a:defRPr sz="2000" b="1">
                <a:solidFill>
                  <a:schemeClr val="tx1"/>
                </a:solidFill>
                <a:latin typeface="+mn-lt"/>
              </a:defRPr>
            </a:lvl4pPr>
            <a:lvl5pPr marL="2057400" indent="-228600" algn="l" rtl="0" eaLnBrk="1" fontAlgn="base" hangingPunct="1">
              <a:spcBef>
                <a:spcPct val="20000"/>
              </a:spcBef>
              <a:spcAft>
                <a:spcPct val="0"/>
              </a:spcAft>
              <a:buChar char="o"/>
              <a:defRPr sz="2000" b="1">
                <a:solidFill>
                  <a:schemeClr val="tx1"/>
                </a:solidFill>
                <a:latin typeface="+mn-lt"/>
              </a:defRPr>
            </a:lvl5pPr>
            <a:lvl6pPr marL="2514600" indent="-228600" algn="l" rtl="0" eaLnBrk="1" fontAlgn="base" hangingPunct="1">
              <a:spcBef>
                <a:spcPct val="20000"/>
              </a:spcBef>
              <a:spcAft>
                <a:spcPct val="0"/>
              </a:spcAft>
              <a:buChar char="o"/>
              <a:defRPr sz="2000" b="1">
                <a:solidFill>
                  <a:schemeClr val="tx1"/>
                </a:solidFill>
                <a:latin typeface="+mn-lt"/>
              </a:defRPr>
            </a:lvl6pPr>
            <a:lvl7pPr marL="2971800" indent="-228600" algn="l" rtl="0" eaLnBrk="1" fontAlgn="base" hangingPunct="1">
              <a:spcBef>
                <a:spcPct val="20000"/>
              </a:spcBef>
              <a:spcAft>
                <a:spcPct val="0"/>
              </a:spcAft>
              <a:buChar char="o"/>
              <a:defRPr sz="2000" b="1">
                <a:solidFill>
                  <a:schemeClr val="tx1"/>
                </a:solidFill>
                <a:latin typeface="+mn-lt"/>
              </a:defRPr>
            </a:lvl7pPr>
            <a:lvl8pPr marL="3429000" indent="-228600" algn="l" rtl="0" eaLnBrk="1" fontAlgn="base" hangingPunct="1">
              <a:spcBef>
                <a:spcPct val="20000"/>
              </a:spcBef>
              <a:spcAft>
                <a:spcPct val="0"/>
              </a:spcAft>
              <a:buChar char="o"/>
              <a:defRPr sz="2000" b="1">
                <a:solidFill>
                  <a:schemeClr val="tx1"/>
                </a:solidFill>
                <a:latin typeface="+mn-lt"/>
              </a:defRPr>
            </a:lvl8pPr>
            <a:lvl9pPr marL="3886200" indent="-228600" algn="l" rtl="0" eaLnBrk="1" fontAlgn="base" hangingPunct="1">
              <a:spcBef>
                <a:spcPct val="20000"/>
              </a:spcBef>
              <a:spcAft>
                <a:spcPct val="0"/>
              </a:spcAft>
              <a:buChar char="o"/>
              <a:defRPr sz="2000" b="1">
                <a:solidFill>
                  <a:schemeClr val="tx1"/>
                </a:solidFill>
                <a:latin typeface="+mn-lt"/>
              </a:defRPr>
            </a:lvl9pPr>
          </a:lstStyle>
          <a:p>
            <a:pPr marL="0" indent="0">
              <a:buFontTx/>
              <a:buNone/>
            </a:pPr>
            <a:r>
              <a:rPr lang="en-US" sz="2000" dirty="0">
                <a:ln>
                  <a:solidFill>
                    <a:sysClr val="windowText" lastClr="000000"/>
                  </a:solidFill>
                </a:ln>
                <a:solidFill>
                  <a:sysClr val="windowText" lastClr="000000"/>
                </a:solidFill>
              </a:rPr>
              <a:t>b</a:t>
            </a:r>
            <a:r>
              <a:rPr lang="en-US" sz="2000" dirty="0" smtClean="0">
                <a:ln>
                  <a:solidFill>
                    <a:sysClr val="windowText" lastClr="000000"/>
                  </a:solidFill>
                </a:ln>
                <a:solidFill>
                  <a:sysClr val="windowText" lastClr="000000"/>
                </a:solidFill>
              </a:rPr>
              <a:t>. At least 24 will say yes?</a:t>
            </a:r>
          </a:p>
          <a:p>
            <a:pPr marL="0" indent="0">
              <a:buFontTx/>
              <a:buNone/>
            </a:pPr>
            <a:endParaRPr lang="en-US" sz="4000" dirty="0"/>
          </a:p>
        </p:txBody>
      </p:sp>
      <p:sp>
        <p:nvSpPr>
          <p:cNvPr id="11" name="Content Placeholder 2"/>
          <p:cNvSpPr txBox="1">
            <a:spLocks/>
          </p:cNvSpPr>
          <p:nvPr/>
        </p:nvSpPr>
        <p:spPr bwMode="auto">
          <a:xfrm>
            <a:off x="1551072" y="3790950"/>
            <a:ext cx="4495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o"/>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o"/>
              <a:defRPr sz="2800" b="1">
                <a:solidFill>
                  <a:schemeClr val="tx1"/>
                </a:solidFill>
                <a:latin typeface="+mn-lt"/>
              </a:defRPr>
            </a:lvl2pPr>
            <a:lvl3pPr marL="1143000" indent="-228600" algn="l" rtl="0" eaLnBrk="1" fontAlgn="base" hangingPunct="1">
              <a:spcBef>
                <a:spcPct val="20000"/>
              </a:spcBef>
              <a:spcAft>
                <a:spcPct val="0"/>
              </a:spcAft>
              <a:buChar char="o"/>
              <a:defRPr sz="2400" b="1">
                <a:solidFill>
                  <a:schemeClr val="tx1"/>
                </a:solidFill>
                <a:latin typeface="+mn-lt"/>
              </a:defRPr>
            </a:lvl3pPr>
            <a:lvl4pPr marL="1600200" indent="-228600" algn="l" rtl="0" eaLnBrk="1" fontAlgn="base" hangingPunct="1">
              <a:spcBef>
                <a:spcPct val="20000"/>
              </a:spcBef>
              <a:spcAft>
                <a:spcPct val="0"/>
              </a:spcAft>
              <a:buChar char="o"/>
              <a:defRPr sz="2000" b="1">
                <a:solidFill>
                  <a:schemeClr val="tx1"/>
                </a:solidFill>
                <a:latin typeface="+mn-lt"/>
              </a:defRPr>
            </a:lvl4pPr>
            <a:lvl5pPr marL="2057400" indent="-228600" algn="l" rtl="0" eaLnBrk="1" fontAlgn="base" hangingPunct="1">
              <a:spcBef>
                <a:spcPct val="20000"/>
              </a:spcBef>
              <a:spcAft>
                <a:spcPct val="0"/>
              </a:spcAft>
              <a:buChar char="o"/>
              <a:defRPr sz="2000" b="1">
                <a:solidFill>
                  <a:schemeClr val="tx1"/>
                </a:solidFill>
                <a:latin typeface="+mn-lt"/>
              </a:defRPr>
            </a:lvl5pPr>
            <a:lvl6pPr marL="2514600" indent="-228600" algn="l" rtl="0" eaLnBrk="1" fontAlgn="base" hangingPunct="1">
              <a:spcBef>
                <a:spcPct val="20000"/>
              </a:spcBef>
              <a:spcAft>
                <a:spcPct val="0"/>
              </a:spcAft>
              <a:buChar char="o"/>
              <a:defRPr sz="2000" b="1">
                <a:solidFill>
                  <a:schemeClr val="tx1"/>
                </a:solidFill>
                <a:latin typeface="+mn-lt"/>
              </a:defRPr>
            </a:lvl6pPr>
            <a:lvl7pPr marL="2971800" indent="-228600" algn="l" rtl="0" eaLnBrk="1" fontAlgn="base" hangingPunct="1">
              <a:spcBef>
                <a:spcPct val="20000"/>
              </a:spcBef>
              <a:spcAft>
                <a:spcPct val="0"/>
              </a:spcAft>
              <a:buChar char="o"/>
              <a:defRPr sz="2000" b="1">
                <a:solidFill>
                  <a:schemeClr val="tx1"/>
                </a:solidFill>
                <a:latin typeface="+mn-lt"/>
              </a:defRPr>
            </a:lvl7pPr>
            <a:lvl8pPr marL="3429000" indent="-228600" algn="l" rtl="0" eaLnBrk="1" fontAlgn="base" hangingPunct="1">
              <a:spcBef>
                <a:spcPct val="20000"/>
              </a:spcBef>
              <a:spcAft>
                <a:spcPct val="0"/>
              </a:spcAft>
              <a:buChar char="o"/>
              <a:defRPr sz="2000" b="1">
                <a:solidFill>
                  <a:schemeClr val="tx1"/>
                </a:solidFill>
                <a:latin typeface="+mn-lt"/>
              </a:defRPr>
            </a:lvl8pPr>
            <a:lvl9pPr marL="3886200" indent="-228600" algn="l" rtl="0" eaLnBrk="1" fontAlgn="base" hangingPunct="1">
              <a:spcBef>
                <a:spcPct val="20000"/>
              </a:spcBef>
              <a:spcAft>
                <a:spcPct val="0"/>
              </a:spcAft>
              <a:buChar char="o"/>
              <a:defRPr sz="2000" b="1">
                <a:solidFill>
                  <a:schemeClr val="tx1"/>
                </a:solidFill>
                <a:latin typeface="+mn-lt"/>
              </a:defRPr>
            </a:lvl9pPr>
          </a:lstStyle>
          <a:p>
            <a:pPr marL="0" indent="0">
              <a:buFontTx/>
              <a:buNone/>
            </a:pPr>
            <a:r>
              <a:rPr lang="en-US" sz="2000" dirty="0">
                <a:ln>
                  <a:solidFill>
                    <a:sysClr val="windowText" lastClr="000000"/>
                  </a:solidFill>
                </a:ln>
                <a:solidFill>
                  <a:sysClr val="windowText" lastClr="000000"/>
                </a:solidFill>
              </a:rPr>
              <a:t>c</a:t>
            </a:r>
            <a:r>
              <a:rPr lang="en-US" sz="2000" dirty="0" smtClean="0">
                <a:ln>
                  <a:solidFill>
                    <a:sysClr val="windowText" lastClr="000000"/>
                  </a:solidFill>
                </a:ln>
                <a:solidFill>
                  <a:sysClr val="windowText" lastClr="000000"/>
                </a:solidFill>
              </a:rPr>
              <a:t>. Less than 24 will say yes?</a:t>
            </a:r>
          </a:p>
          <a:p>
            <a:pPr marL="0" indent="0">
              <a:buFontTx/>
              <a:buNone/>
            </a:pPr>
            <a:endParaRPr lang="en-US" sz="4000" dirty="0"/>
          </a:p>
        </p:txBody>
      </p:sp>
    </p:spTree>
    <p:extLst>
      <p:ext uri="{BB962C8B-B14F-4D97-AF65-F5344CB8AC3E}">
        <p14:creationId xmlns:p14="http://schemas.microsoft.com/office/powerpoint/2010/main" val="2528157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1+#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iterate type="lt">
                                    <p:tmPct val="10000"/>
                                  </p:iterate>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iterate type="lt">
                                    <p:tmPct val="10000"/>
                                  </p:iterate>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1" grpId="0"/>
    </p:bldLst>
  </p:timing>
</p:sld>
</file>

<file path=ppt/theme/theme1.xml><?xml version="1.0" encoding="utf-8"?>
<a:theme xmlns:a="http://schemas.openxmlformats.org/drawingml/2006/main" name="Seashell visions design template">
  <a:themeElements>
    <a:clrScheme name="Office Theme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fontScheme name="Office Them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0">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2">
        <a:dk1>
          <a:srgbClr val="336699"/>
        </a:dk1>
        <a:lt1>
          <a:srgbClr val="EAEAEA"/>
        </a:lt1>
        <a:dk2>
          <a:srgbClr val="000000"/>
        </a:dk2>
        <a:lt2>
          <a:srgbClr val="E3EBF1"/>
        </a:lt2>
        <a:accent1>
          <a:srgbClr val="003399"/>
        </a:accent1>
        <a:accent2>
          <a:srgbClr val="468A4B"/>
        </a:accent2>
        <a:accent3>
          <a:srgbClr val="AAAAAA"/>
        </a:accent3>
        <a:accent4>
          <a:srgbClr val="C8C8C8"/>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Seashell visions design template</Template>
  <TotalTime>731</TotalTime>
  <Words>865</Words>
  <Application>Microsoft Office PowerPoint</Application>
  <PresentationFormat>On-screen Show (16:9)</PresentationFormat>
  <Paragraphs>82</Paragraphs>
  <Slides>15</Slides>
  <Notes>0</Notes>
  <HiddenSlides>0</HiddenSlides>
  <MMClips>2</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Seashell visions design template</vt:lpstr>
      <vt:lpstr>PowerPoint Presentation</vt:lpstr>
      <vt:lpstr>Chapter Objectives</vt:lpstr>
      <vt:lpstr>Empirical Rule</vt:lpstr>
      <vt:lpstr>The Central Limit Theorem</vt:lpstr>
      <vt:lpstr>Example</vt:lpstr>
      <vt:lpstr>Approximating a Binomial Distribution</vt:lpstr>
      <vt:lpstr>PowerPoint Presentation</vt:lpstr>
      <vt:lpstr>Approximating Binomial Probabilities </vt:lpstr>
      <vt:lpstr>PowerPoint Presentation</vt:lpstr>
      <vt:lpstr>PowerPoint Presentation</vt:lpstr>
      <vt:lpstr>PowerPoint Presentation</vt:lpstr>
      <vt:lpstr>Chapter Major Topics</vt:lpstr>
      <vt:lpstr>Confidence Intervals for the Mean (Large Samples)</vt:lpstr>
      <vt:lpstr>Confidence Intervals for the Mean (Small Samples n&lt;30 )</vt:lpstr>
      <vt:lpstr>Confidence Intervals for the  Standard Deviation  (Small Samples n&lt;30 )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62</cp:revision>
  <dcterms:created xsi:type="dcterms:W3CDTF">2014-05-04T01:39:36Z</dcterms:created>
  <dcterms:modified xsi:type="dcterms:W3CDTF">2014-05-13T05:54:22Z</dcterms:modified>
</cp:coreProperties>
</file>